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7" r:id="rId3"/>
    <p:sldId id="259" r:id="rId4"/>
    <p:sldId id="258" r:id="rId5"/>
    <p:sldId id="263" r:id="rId6"/>
    <p:sldId id="262" r:id="rId7"/>
    <p:sldId id="277" r:id="rId8"/>
    <p:sldId id="265" r:id="rId9"/>
    <p:sldId id="264" r:id="rId10"/>
    <p:sldId id="260" r:id="rId11"/>
    <p:sldId id="276" r:id="rId12"/>
    <p:sldId id="266" r:id="rId13"/>
    <p:sldId id="267" r:id="rId14"/>
    <p:sldId id="278" r:id="rId15"/>
    <p:sldId id="268" r:id="rId16"/>
    <p:sldId id="269" r:id="rId17"/>
    <p:sldId id="270" r:id="rId18"/>
    <p:sldId id="271" r:id="rId19"/>
    <p:sldId id="272" r:id="rId20"/>
    <p:sldId id="273" r:id="rId21"/>
    <p:sldId id="274" r:id="rId2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2572" autoAdjust="0"/>
  </p:normalViewPr>
  <p:slideViewPr>
    <p:cSldViewPr>
      <p:cViewPr>
        <p:scale>
          <a:sx n="66" d="100"/>
          <a:sy n="66" d="100"/>
        </p:scale>
        <p:origin x="-12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76"/>
    </p:cViewPr>
  </p:sorterViewPr>
  <p:notesViewPr>
    <p:cSldViewPr>
      <p:cViewPr>
        <p:scale>
          <a:sx n="90" d="100"/>
          <a:sy n="90" d="100"/>
        </p:scale>
        <p:origin x="-1212" y="36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FC7378F-D178-48A9-AD48-6C92E0AC07CB}" type="datetimeFigureOut">
              <a:rPr lang="en-US" smtClean="0"/>
              <a:pPr/>
              <a:t>10/6/2012</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9596471-4B86-4860-8A46-7B0E93D40E9F}" type="slidenum">
              <a:rPr lang="en-US" smtClean="0"/>
              <a:pPr/>
              <a:t>‹#›</a:t>
            </a:fld>
            <a:endParaRPr lang="en-US" dirty="0"/>
          </a:p>
        </p:txBody>
      </p:sp>
    </p:spTree>
    <p:extLst>
      <p:ext uri="{BB962C8B-B14F-4D97-AF65-F5344CB8AC3E}">
        <p14:creationId xmlns:p14="http://schemas.microsoft.com/office/powerpoint/2010/main" val="296391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 will learn a bit about Lithuania’s most beloved poet. His photo is on the bottom left of this slide. </a:t>
            </a:r>
          </a:p>
          <a:p>
            <a:endParaRPr lang="en-US" dirty="0" smtClean="0"/>
          </a:p>
          <a:p>
            <a:r>
              <a:rPr lang="en-US" dirty="0" smtClean="0"/>
              <a:t>Does his image tell you anything about him?  ………. </a:t>
            </a:r>
          </a:p>
          <a:p>
            <a:r>
              <a:rPr lang="en-US" dirty="0" smtClean="0"/>
              <a:t>Priestly collar??; old-fashioned glasses??; Serious demeanor??; …</a:t>
            </a:r>
          </a:p>
          <a:p>
            <a:endParaRPr lang="en-US" dirty="0" smtClean="0"/>
          </a:p>
          <a:p>
            <a:r>
              <a:rPr lang="en-US" dirty="0" smtClean="0"/>
              <a:t>he was born in 1862—150 years ago!!!</a:t>
            </a:r>
          </a:p>
          <a:p>
            <a:endParaRPr lang="en-US" dirty="0" smtClean="0"/>
          </a:p>
          <a:p>
            <a:endParaRPr lang="en-US" dirty="0" smtClean="0"/>
          </a:p>
          <a:p>
            <a:r>
              <a:rPr lang="en-US" dirty="0" smtClean="0"/>
              <a:t>And he died in ---1932—at the age of 70 when Lithuania was really coming into its own as an independent westernized  country in the heart of Europe, and an exporter of agricultural products. </a:t>
            </a:r>
          </a:p>
          <a:p>
            <a:endParaRPr lang="en-US" dirty="0" smtClean="0"/>
          </a:p>
          <a:p>
            <a:r>
              <a:rPr lang="en-US" dirty="0" smtClean="0"/>
              <a:t>That is his tomb on the bottom right. He was buried at Kaunas Cathedral with great love and respect and a monument to his poetry and to him stands there still.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having books was not enough. Since they were illegal;, they had to be hidden and only used secretly when no one was watching.                           </a:t>
            </a:r>
          </a:p>
          <a:p>
            <a:endParaRPr lang="en-US" dirty="0" smtClean="0"/>
          </a:p>
          <a:p>
            <a:r>
              <a:rPr lang="en-US" dirty="0" smtClean="0"/>
              <a:t>So </a:t>
            </a:r>
          </a:p>
          <a:p>
            <a:endParaRPr lang="en-US" dirty="0" smtClean="0"/>
          </a:p>
          <a:p>
            <a:r>
              <a:rPr lang="en-US" dirty="0" smtClean="0"/>
              <a:t>Mothers and grandmothers --those who worked indoors secretly taught children to read and write and to LOVE their precious Lithuanian language.</a:t>
            </a:r>
          </a:p>
          <a:p>
            <a:endParaRPr lang="en-US" dirty="0" smtClean="0"/>
          </a:p>
          <a:p>
            <a:r>
              <a:rPr lang="en-US" dirty="0" smtClean="0"/>
              <a:t>Don’t we always like best the things that are forbidden?  Anyway, but the time he was 11, it was time for high school</a:t>
            </a:r>
          </a:p>
          <a:p>
            <a:r>
              <a:rPr lang="en-US" dirty="0" smtClean="0"/>
              <a:t> </a:t>
            </a:r>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Anyway, by the time he was 10 he finished elementary school so Jonas was sent to </a:t>
            </a:r>
            <a:r>
              <a:rPr lang="en-US" dirty="0" err="1"/>
              <a:t>Kauno</a:t>
            </a:r>
            <a:r>
              <a:rPr lang="en-US" dirty="0"/>
              <a:t> </a:t>
            </a:r>
            <a:r>
              <a:rPr lang="en-US" dirty="0" err="1"/>
              <a:t>gimnazija</a:t>
            </a:r>
            <a:r>
              <a:rPr lang="en-US" dirty="0"/>
              <a:t>, a high school at age 11.  Jonas is about 13 or 14 in these photos –one with his dad and one with his mother and two sisters.</a:t>
            </a:r>
          </a:p>
        </p:txBody>
      </p:sp>
      <p:sp>
        <p:nvSpPr>
          <p:cNvPr id="4" name="Slide Number Placeholder 3"/>
          <p:cNvSpPr>
            <a:spLocks noGrp="1"/>
          </p:cNvSpPr>
          <p:nvPr>
            <p:ph type="sldNum" sz="quarter" idx="10"/>
          </p:nvPr>
        </p:nvSpPr>
        <p:spPr/>
        <p:txBody>
          <a:bodyPr/>
          <a:lstStyle/>
          <a:p>
            <a:fld id="{19596471-4B86-4860-8A46-7B0E93D40E9F}" type="slidenum">
              <a:rPr lang="en-US" smtClean="0"/>
              <a:pPr/>
              <a:t>11</a:t>
            </a:fld>
            <a:endParaRPr lang="en-US" dirty="0"/>
          </a:p>
        </p:txBody>
      </p:sp>
    </p:spTree>
    <p:extLst>
      <p:ext uri="{BB962C8B-B14F-4D97-AF65-F5344CB8AC3E}">
        <p14:creationId xmlns:p14="http://schemas.microsoft.com/office/powerpoint/2010/main" val="266554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was a Russian school at that time, meaning most of the classes were conducted in Russian. There were no Lithuanian schools, remember?</a:t>
            </a:r>
          </a:p>
          <a:p>
            <a:endParaRPr lang="en-US" dirty="0" smtClean="0"/>
          </a:p>
          <a:p>
            <a:r>
              <a:rPr lang="en-US" dirty="0" smtClean="0"/>
              <a:t>When he graduated from HS, he enrolled in the university in Kiev—now part of Ukraine, but he didn’t like the classes and decided to do what his parents wanted him to do in the first place—enroll in a seminary program</a:t>
            </a:r>
          </a:p>
          <a:p>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Even there, the classes were not in Lithuanian for the most part. In  fact most of them were in POLISH as that was the traditional language of the nobility. The priest seminary marked the beginning of the creative road for Jonas </a:t>
            </a:r>
            <a:r>
              <a:rPr lang="en-US" dirty="0" err="1"/>
              <a:t>Maciulis</a:t>
            </a:r>
            <a:r>
              <a:rPr lang="en-US" dirty="0"/>
              <a:t>. He plunged into the Lithuanian Romantic literature in Lithuanian and Polish languages – he read the poetry of </a:t>
            </a:r>
            <a:r>
              <a:rPr lang="en-US" dirty="0" err="1"/>
              <a:t>Antanas</a:t>
            </a:r>
            <a:r>
              <a:rPr lang="en-US" dirty="0"/>
              <a:t> </a:t>
            </a:r>
            <a:r>
              <a:rPr lang="en-US" dirty="0" err="1"/>
              <a:t>Baranauskas</a:t>
            </a:r>
            <a:r>
              <a:rPr lang="en-US" dirty="0"/>
              <a:t>, Adam Mickiewicz, </a:t>
            </a:r>
            <a:r>
              <a:rPr lang="en-US" dirty="0" err="1"/>
              <a:t>Władysław</a:t>
            </a:r>
            <a:r>
              <a:rPr lang="en-US" dirty="0"/>
              <a:t> </a:t>
            </a:r>
            <a:r>
              <a:rPr lang="en-US" dirty="0" err="1"/>
              <a:t>Syrokomla</a:t>
            </a:r>
            <a:r>
              <a:rPr lang="en-US" dirty="0"/>
              <a:t>, </a:t>
            </a:r>
            <a:r>
              <a:rPr lang="en-US" dirty="0" err="1"/>
              <a:t>Juliusz</a:t>
            </a:r>
            <a:r>
              <a:rPr lang="en-US" dirty="0"/>
              <a:t> </a:t>
            </a:r>
            <a:r>
              <a:rPr lang="en-US" dirty="0" err="1"/>
              <a:t>Slowacki</a:t>
            </a:r>
            <a:r>
              <a:rPr lang="en-US" dirty="0"/>
              <a:t>, the works on Lithuanian history by </a:t>
            </a:r>
            <a:r>
              <a:rPr lang="en-US" dirty="0" err="1"/>
              <a:t>Simonas</a:t>
            </a:r>
            <a:r>
              <a:rPr lang="en-US" dirty="0"/>
              <a:t> </a:t>
            </a:r>
            <a:r>
              <a:rPr lang="en-US" dirty="0" err="1"/>
              <a:t>Daukantas</a:t>
            </a:r>
            <a:r>
              <a:rPr lang="en-US" dirty="0"/>
              <a:t>, </a:t>
            </a:r>
            <a:r>
              <a:rPr lang="en-US" dirty="0" err="1"/>
              <a:t>Teodor</a:t>
            </a:r>
            <a:r>
              <a:rPr lang="en-US" dirty="0"/>
              <a:t> </a:t>
            </a:r>
            <a:r>
              <a:rPr lang="en-US" dirty="0" err="1"/>
              <a:t>Narbutas</a:t>
            </a:r>
            <a:r>
              <a:rPr lang="en-US" dirty="0"/>
              <a:t>, </a:t>
            </a:r>
            <a:r>
              <a:rPr lang="en-US" dirty="0" err="1"/>
              <a:t>Józef</a:t>
            </a:r>
            <a:r>
              <a:rPr lang="en-US" dirty="0"/>
              <a:t> </a:t>
            </a:r>
            <a:r>
              <a:rPr lang="en-US" dirty="0" err="1"/>
              <a:t>Ignacy</a:t>
            </a:r>
            <a:r>
              <a:rPr lang="en-US" dirty="0"/>
              <a:t> </a:t>
            </a:r>
            <a:r>
              <a:rPr lang="en-US" dirty="0" err="1"/>
              <a:t>Kraszewski</a:t>
            </a:r>
            <a:r>
              <a:rPr lang="en-US" dirty="0"/>
              <a:t>. These texts shaped the historical consciousness of the budding poet and nurtured his Lithuanian patriotism. </a:t>
            </a:r>
            <a:endParaRPr lang="en-US" dirty="0" smtClean="0"/>
          </a:p>
          <a:p>
            <a:endParaRPr lang="en-US" dirty="0"/>
          </a:p>
          <a:p>
            <a:r>
              <a:rPr lang="en-US" dirty="0"/>
              <a:t>While at the seminary, Jonas destroyed all his early poetry written in Polish and resolved to write in Lithuanian. He was soon known as a poet among fellow students; they passed around his handwritten poems., and even set some to music. The early unpublished poems have not survived. The only known fact is Jonas' debut in the underground Lithuanian newspaper </a:t>
            </a:r>
            <a:r>
              <a:rPr lang="en-US" i="1" dirty="0" err="1"/>
              <a:t>Auszra</a:t>
            </a:r>
            <a:r>
              <a:rPr lang="en-US" dirty="0"/>
              <a:t>, (the dawn) where his poem </a:t>
            </a:r>
            <a:r>
              <a:rPr lang="en-US" i="1" dirty="0"/>
              <a:t>Sorrow of Lithuania</a:t>
            </a:r>
            <a:r>
              <a:rPr lang="en-US" dirty="0"/>
              <a:t> was printed in 1885 under the pen name of </a:t>
            </a:r>
            <a:r>
              <a:rPr lang="en-US" dirty="0" err="1"/>
              <a:t>Zvalionis</a:t>
            </a:r>
            <a:r>
              <a:rPr lang="en-US" dirty="0"/>
              <a:t>. Can you guess why he used a different name</a:t>
            </a:r>
            <a:r>
              <a:rPr lang="en-US" dirty="0" smtClean="0"/>
              <a:t>?</a:t>
            </a:r>
          </a:p>
          <a:p>
            <a:endParaRPr lang="en-US" dirty="0"/>
          </a:p>
          <a:p>
            <a:r>
              <a:rPr lang="en-US" dirty="0"/>
              <a:t>During his Kaunas years, the young writer also composed his first two works of larger scope: a short history of Lithuania</a:t>
            </a:r>
            <a:r>
              <a:rPr lang="en-US" i="1" dirty="0"/>
              <a:t> Stories about the Lithuanian Past</a:t>
            </a:r>
            <a:r>
              <a:rPr lang="en-US" dirty="0"/>
              <a:t> (published in 1891) and a poem </a:t>
            </a:r>
            <a:r>
              <a:rPr lang="en-US" i="1" dirty="0"/>
              <a:t>Lithuania</a:t>
            </a:r>
            <a:r>
              <a:rPr lang="en-US" dirty="0"/>
              <a:t> – a description of a poetic journey across the land of Lithuania dedicated to </a:t>
            </a:r>
            <a:r>
              <a:rPr lang="en-US" dirty="0" err="1"/>
              <a:t>Antanas</a:t>
            </a:r>
            <a:r>
              <a:rPr lang="en-US" dirty="0"/>
              <a:t> </a:t>
            </a:r>
            <a:r>
              <a:rPr lang="en-US" dirty="0" err="1"/>
              <a:t>Baranauskas</a:t>
            </a:r>
            <a:r>
              <a:rPr lang="en-US" dirty="0"/>
              <a:t>.</a:t>
            </a:r>
          </a:p>
          <a:p>
            <a:r>
              <a:rPr lang="en-US" dirty="0"/>
              <a:t> </a:t>
            </a:r>
            <a:r>
              <a:rPr lang="en-US" i="1" dirty="0"/>
              <a:t>Stories about the Lithuanian Past </a:t>
            </a:r>
            <a:r>
              <a:rPr lang="en-US" dirty="0"/>
              <a:t>was later used as the first textbook of Lithuanian history for two decades due to its popular presentation of a chronological history of the Lithuanian nation, the history of its statehood and culture from prehistoric times to the present. </a:t>
            </a:r>
            <a:r>
              <a:rPr lang="en-US" dirty="0" err="1"/>
              <a:t>Maironis</a:t>
            </a:r>
            <a:r>
              <a:rPr lang="en-US" dirty="0"/>
              <a:t> did not publish the poem </a:t>
            </a:r>
            <a:r>
              <a:rPr lang="en-US" i="1" dirty="0"/>
              <a:t>Lithuania</a:t>
            </a:r>
            <a:r>
              <a:rPr lang="en-US" dirty="0"/>
              <a:t> but he expanded the topics and ideas in it in later works</a:t>
            </a:r>
            <a:r>
              <a:rPr lang="en-US" dirty="0" smtClean="0"/>
              <a:t>.</a:t>
            </a:r>
          </a:p>
        </p:txBody>
      </p:sp>
      <p:sp>
        <p:nvSpPr>
          <p:cNvPr id="4" name="Slide Number Placeholder 3"/>
          <p:cNvSpPr>
            <a:spLocks noGrp="1"/>
          </p:cNvSpPr>
          <p:nvPr>
            <p:ph type="sldNum" sz="quarter" idx="10"/>
          </p:nvPr>
        </p:nvSpPr>
        <p:spPr/>
        <p:txBody>
          <a:bodyPr/>
          <a:lstStyle/>
          <a:p>
            <a:fld id="{19596471-4B86-4860-8A46-7B0E93D40E9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four years, he was sent to St Petersburg Theological academy in Russia where he finished his theological studies and earned a masters degree and a doctor’s degree in theology. He then became a professor of moral theology and taught there for 15 years!</a:t>
            </a:r>
            <a:r>
              <a:rPr lang="en-US" b="1" dirty="0"/>
              <a:t> While in Russia, he wrote many </a:t>
            </a:r>
            <a:r>
              <a:rPr lang="en-US" b="1" dirty="0" err="1"/>
              <a:t>many</a:t>
            </a:r>
            <a:r>
              <a:rPr lang="en-US" b="1" dirty="0"/>
              <a:t> poems in Lithuanian and published them using pseudonyms/pen names—just as he had earlier . </a:t>
            </a:r>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14</a:t>
            </a:fld>
            <a:endParaRPr lang="en-US" dirty="0"/>
          </a:p>
        </p:txBody>
      </p:sp>
    </p:spTree>
    <p:extLst>
      <p:ext uri="{BB962C8B-B14F-4D97-AF65-F5344CB8AC3E}">
        <p14:creationId xmlns:p14="http://schemas.microsoft.com/office/powerpoint/2010/main" val="2648062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in Russia, he wrote many </a:t>
            </a:r>
            <a:r>
              <a:rPr lang="en-US" dirty="0" err="1" smtClean="0"/>
              <a:t>many</a:t>
            </a:r>
            <a:r>
              <a:rPr lang="en-US" dirty="0" smtClean="0"/>
              <a:t> poems in </a:t>
            </a:r>
            <a:r>
              <a:rPr lang="en-US" dirty="0" err="1" smtClean="0"/>
              <a:t>lithuanian</a:t>
            </a:r>
            <a:r>
              <a:rPr lang="en-US" dirty="0" smtClean="0"/>
              <a:t> and was able to publish them using pseudonyms—you know kind of like Mark Twain.  His best name was </a:t>
            </a:r>
            <a:r>
              <a:rPr lang="en-US" dirty="0" err="1" smtClean="0"/>
              <a:t>Maironis</a:t>
            </a:r>
            <a:r>
              <a:rPr lang="en-US" dirty="0" smtClean="0"/>
              <a:t>, and he became so well known by that name  that when he came back to Kaunas to become rector of the seminary there,  his students called him professor </a:t>
            </a:r>
            <a:r>
              <a:rPr lang="en-US" dirty="0" err="1" smtClean="0"/>
              <a:t>Maironis</a:t>
            </a:r>
            <a:r>
              <a:rPr lang="en-US" dirty="0" smtClean="0"/>
              <a:t> or Father </a:t>
            </a:r>
            <a:r>
              <a:rPr lang="en-US" dirty="0" err="1" smtClean="0"/>
              <a:t>Maironis</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he is mostly loved for his romantic descriptions of Lithuania’s beautiful landscapes, he also wrote about history and myth. He wrote about decency and honor, and about sorrow. </a:t>
            </a:r>
          </a:p>
          <a:p>
            <a:endParaRPr lang="en-US" dirty="0" smtClean="0"/>
          </a:p>
          <a:p>
            <a:r>
              <a:rPr lang="en-US" dirty="0" smtClean="0"/>
              <a:t>His critics say he romanticized everything, but Lithuania needed romanticizing in those days.  He is recognized by many as one of the leading figures in the renaissance or rebirth of Lithuania which led to its independence after World War one.</a:t>
            </a:r>
          </a:p>
          <a:p>
            <a:endParaRPr lang="en-US" dirty="0" smtClean="0"/>
          </a:p>
          <a:p>
            <a:r>
              <a:rPr lang="en-US" dirty="0" smtClean="0"/>
              <a:t>Lithuanians needed to see themselves a capable of ruling themselves—worthy of the responsibility and </a:t>
            </a:r>
            <a:r>
              <a:rPr lang="en-US" dirty="0" err="1" smtClean="0"/>
              <a:t>courageopus</a:t>
            </a:r>
            <a:r>
              <a:rPr lang="en-US" dirty="0" smtClean="0"/>
              <a:t> in the face of adversity before the nation could rise up and demand its freedom.</a:t>
            </a:r>
          </a:p>
          <a:p>
            <a:endParaRPr lang="en-US" dirty="0" smtClean="0"/>
          </a:p>
          <a:p>
            <a:r>
              <a:rPr lang="en-US" dirty="0" smtClean="0"/>
              <a:t>So </a:t>
            </a:r>
            <a:r>
              <a:rPr lang="en-US" dirty="0" err="1" smtClean="0"/>
              <a:t>Maironis</a:t>
            </a:r>
            <a:r>
              <a:rPr lang="en-US" dirty="0" smtClean="0"/>
              <a:t> wrote not only poems but plays too. He wrote plays about the early leaders in Lithuania: Vytautas and the Teutonic Knights, the Death of Kestutis, and Vytautas the Great King. He also wrote a few history books!</a:t>
            </a:r>
          </a:p>
          <a:p>
            <a:r>
              <a:rPr lang="en-US" dirty="0" smtClean="0"/>
              <a:t>But he is best loved and remembered for his poems. Many of them have been set to music and are achingly beautiful. I played one at the beginning of class. Do you remember it?</a:t>
            </a:r>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TRAKAI   CASTLE                 </a:t>
            </a:r>
            <a:r>
              <a:rPr lang="en-US" b="1" dirty="0" err="1" smtClean="0"/>
              <a:t>Maironis</a:t>
            </a:r>
            <a:endParaRPr lang="en-US" dirty="0" smtClean="0"/>
          </a:p>
          <a:p>
            <a:r>
              <a:rPr lang="en-US" dirty="0" smtClean="0"/>
              <a:t> </a:t>
            </a:r>
          </a:p>
          <a:p>
            <a:r>
              <a:rPr lang="en-US" dirty="0" smtClean="0"/>
              <a:t>With lichen and mould overgrown all around</a:t>
            </a:r>
          </a:p>
          <a:p>
            <a:r>
              <a:rPr lang="en-US" dirty="0" smtClean="0"/>
              <a:t>A time-</a:t>
            </a:r>
            <a:r>
              <a:rPr lang="en-US" dirty="0" err="1" smtClean="0"/>
              <a:t>honoured</a:t>
            </a:r>
            <a:r>
              <a:rPr lang="en-US" dirty="0" smtClean="0"/>
              <a:t> castle there looms!</a:t>
            </a:r>
          </a:p>
          <a:p>
            <a:r>
              <a:rPr lang="en-US" dirty="0" smtClean="0"/>
              <a:t>Its true high-born rulers now sleep below ground, </a:t>
            </a:r>
          </a:p>
          <a:p>
            <a:r>
              <a:rPr lang="en-US" dirty="0" smtClean="0"/>
              <a:t>Yet </a:t>
            </a:r>
            <a:r>
              <a:rPr lang="en-US" dirty="0" err="1" smtClean="0"/>
              <a:t>Trakai</a:t>
            </a:r>
            <a:r>
              <a:rPr lang="en-US" dirty="0" smtClean="0"/>
              <a:t> outlasted their tombs. </a:t>
            </a:r>
          </a:p>
          <a:p>
            <a:r>
              <a:rPr lang="en-US" dirty="0" smtClean="0"/>
              <a:t>While centuries run, its grim ruins grow older, </a:t>
            </a:r>
          </a:p>
          <a:p>
            <a:r>
              <a:rPr lang="en-US" dirty="0" smtClean="0"/>
              <a:t>Deserted and lonely, they gradually </a:t>
            </a:r>
            <a:r>
              <a:rPr lang="en-US" dirty="0" err="1" smtClean="0"/>
              <a:t>moulder</a:t>
            </a:r>
            <a:r>
              <a:rPr lang="en-US" dirty="0" smtClean="0"/>
              <a:t>.</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over the castle the wind bursts to moan </a:t>
            </a:r>
          </a:p>
          <a:p>
            <a:r>
              <a:rPr lang="en-US" dirty="0" smtClean="0"/>
              <a:t>The lake lying round climbs its walls: </a:t>
            </a:r>
          </a:p>
          <a:p>
            <a:r>
              <a:rPr lang="en-US" dirty="0" smtClean="0"/>
              <a:t>A wave rides a wave, and a </a:t>
            </a:r>
            <a:r>
              <a:rPr lang="en-US" dirty="0" err="1" smtClean="0"/>
              <a:t>mouldering</a:t>
            </a:r>
            <a:r>
              <a:rPr lang="en-US" dirty="0" smtClean="0"/>
              <a:t> stone </a:t>
            </a:r>
          </a:p>
          <a:p>
            <a:r>
              <a:rPr lang="en-US" dirty="0" smtClean="0"/>
              <a:t>Works loose and submissively falls. </a:t>
            </a:r>
          </a:p>
          <a:p>
            <a:r>
              <a:rPr lang="en-US" dirty="0" smtClean="0"/>
              <a:t>The towers keep crumbling and day after day </a:t>
            </a:r>
          </a:p>
          <a:p>
            <a:r>
              <a:rPr lang="en-US" dirty="0" smtClean="0"/>
              <a:t>So many a heart fill with gloom and dismay.</a:t>
            </a:r>
          </a:p>
          <a:p>
            <a:r>
              <a:rPr lang="en-US" dirty="0" smtClean="0"/>
              <a:t> </a:t>
            </a:r>
          </a:p>
          <a:p>
            <a:r>
              <a:rPr lang="en-US" dirty="0" smtClean="0"/>
              <a:t>Old castle! Long centuries echoed your name!</a:t>
            </a:r>
          </a:p>
          <a:p>
            <a:r>
              <a:rPr lang="en-US" dirty="0" smtClean="0"/>
              <a:t>Great men rose to glory with you!</a:t>
            </a:r>
          </a:p>
          <a:p>
            <a:r>
              <a:rPr lang="en-US" dirty="0" smtClean="0"/>
              <a:t>You saw the Great Vytautas' power and fame, </a:t>
            </a:r>
          </a:p>
          <a:p>
            <a:r>
              <a:rPr lang="en-US" dirty="0" smtClean="0"/>
              <a:t>His regiments on a review.</a:t>
            </a:r>
          </a:p>
          <a:p>
            <a:r>
              <a:rPr lang="en-US" dirty="0" smtClean="0"/>
              <a:t>Where is now your might that was dazzling with glory? </a:t>
            </a:r>
          </a:p>
          <a:p>
            <a:r>
              <a:rPr lang="en-US" dirty="0" smtClean="0"/>
              <a:t>Where is your antiquity lauded in story?</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walls, dark and ruinous, covered with grime, </a:t>
            </a:r>
          </a:p>
          <a:p>
            <a:r>
              <a:rPr lang="en-US" dirty="0" err="1" smtClean="0"/>
              <a:t>Defenceless</a:t>
            </a:r>
            <a:r>
              <a:rPr lang="en-US" dirty="0" smtClean="0"/>
              <a:t>, </a:t>
            </a:r>
            <a:r>
              <a:rPr lang="en-US" dirty="0" err="1" smtClean="0"/>
              <a:t>unpeopled</a:t>
            </a:r>
            <a:r>
              <a:rPr lang="en-US" dirty="0" smtClean="0"/>
              <a:t> and dumb! </a:t>
            </a:r>
          </a:p>
          <a:p>
            <a:r>
              <a:rPr lang="en-US" dirty="0" smtClean="0"/>
              <a:t>I tenderly fancy your most precious time </a:t>
            </a:r>
          </a:p>
          <a:p>
            <a:r>
              <a:rPr lang="en-US" dirty="0" smtClean="0"/>
              <a:t>You've had in the centuries' run! </a:t>
            </a:r>
          </a:p>
          <a:p>
            <a:r>
              <a:rPr lang="en-US" dirty="0" smtClean="0"/>
              <a:t>Invaluable time! Shall we see your revival?</a:t>
            </a:r>
          </a:p>
          <a:p>
            <a:r>
              <a:rPr lang="en-US" dirty="0" smtClean="0"/>
              <a:t>Or shall you like youth just in dreams find survival?</a:t>
            </a:r>
          </a:p>
          <a:p>
            <a:r>
              <a:rPr lang="en-US" dirty="0" smtClean="0"/>
              <a:t> </a:t>
            </a:r>
          </a:p>
          <a:p>
            <a:r>
              <a:rPr lang="en-US" dirty="0" smtClean="0"/>
              <a:t>Each time when through </a:t>
            </a:r>
            <a:r>
              <a:rPr lang="en-US" dirty="0" err="1" smtClean="0"/>
              <a:t>Trakai</a:t>
            </a:r>
            <a:r>
              <a:rPr lang="en-US" dirty="0" smtClean="0"/>
              <a:t> I happen to go </a:t>
            </a:r>
          </a:p>
          <a:p>
            <a:r>
              <a:rPr lang="en-US" dirty="0" smtClean="0"/>
              <a:t>With pain my heart bitterly cries.</a:t>
            </a:r>
          </a:p>
          <a:p>
            <a:r>
              <a:rPr lang="en-US" dirty="0" smtClean="0"/>
              <a:t>A sorrowful tear down my cheek starts to flow </a:t>
            </a:r>
          </a:p>
          <a:p>
            <a:r>
              <a:rPr lang="en-US" dirty="0" smtClean="0"/>
              <a:t>And suddenly clouds my blue eyes. </a:t>
            </a:r>
          </a:p>
          <a:p>
            <a:r>
              <a:rPr lang="en-US" dirty="0" smtClean="0"/>
              <a:t>In vain my poor heart tries to seek consolation, </a:t>
            </a:r>
          </a:p>
          <a:p>
            <a:r>
              <a:rPr lang="en-US" dirty="0" smtClean="0"/>
              <a:t>All round I see darkness and bleak desolation.</a:t>
            </a:r>
          </a:p>
          <a:p>
            <a:r>
              <a:rPr lang="en-US" dirty="0" smtClean="0"/>
              <a:t> </a:t>
            </a:r>
          </a:p>
          <a:p>
            <a:r>
              <a:rPr lang="en-US" i="1" dirty="0" smtClean="0"/>
              <a:t>Translated by </a:t>
            </a:r>
            <a:r>
              <a:rPr lang="en-US" i="1" dirty="0" err="1" smtClean="0"/>
              <a:t>Lionginas</a:t>
            </a:r>
            <a:r>
              <a:rPr lang="en-US" i="1" dirty="0" smtClean="0"/>
              <a:t> </a:t>
            </a:r>
            <a:r>
              <a:rPr lang="en-US" i="1" dirty="0" err="1" smtClean="0"/>
              <a:t>Pažūsis</a:t>
            </a:r>
            <a:endParaRPr lang="en-US" dirty="0" smtClean="0"/>
          </a:p>
          <a:p>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Jonas was born November 2,  1862 (Although using the old Russian calendar, the date was in late October.</a:t>
            </a:r>
          </a:p>
          <a:p>
            <a:r>
              <a:rPr lang="en-US" dirty="0" err="1" smtClean="0"/>
              <a:t>Raseiniai</a:t>
            </a:r>
            <a:r>
              <a:rPr lang="en-US" dirty="0" smtClean="0"/>
              <a:t> is a beautiful rural area just west of the center of Lithuania.  It is northwest of Kaunas which is in turn northwest of today’s capital, Vilnius. </a:t>
            </a:r>
          </a:p>
          <a:p>
            <a:endParaRPr lang="en-US" dirty="0" smtClean="0"/>
          </a:p>
          <a:p>
            <a:r>
              <a:rPr lang="en-US" dirty="0" smtClean="0"/>
              <a:t>The village of </a:t>
            </a:r>
            <a:r>
              <a:rPr lang="en-US" dirty="0" err="1" smtClean="0"/>
              <a:t>Bernotai</a:t>
            </a:r>
            <a:r>
              <a:rPr lang="en-US" dirty="0" smtClean="0"/>
              <a:t>, nearby was the place he spent his early childhood. It was a lovely place, with the </a:t>
            </a:r>
            <a:r>
              <a:rPr lang="en-US" dirty="0" err="1" smtClean="0"/>
              <a:t>Sandrava</a:t>
            </a:r>
            <a:r>
              <a:rPr lang="en-US" dirty="0" smtClean="0"/>
              <a:t> a winding little river running  through it until it met the </a:t>
            </a:r>
            <a:r>
              <a:rPr lang="en-US" dirty="0" err="1" smtClean="0"/>
              <a:t>Lukne</a:t>
            </a:r>
            <a:r>
              <a:rPr lang="en-US" dirty="0" smtClean="0"/>
              <a:t> river which  emptied into the larger wider </a:t>
            </a:r>
            <a:r>
              <a:rPr lang="en-US" dirty="0" err="1" smtClean="0"/>
              <a:t>Dubysa</a:t>
            </a:r>
            <a:r>
              <a:rPr lang="en-US" dirty="0" smtClean="0"/>
              <a:t> River. </a:t>
            </a:r>
          </a:p>
          <a:p>
            <a:endParaRPr lang="en-US" dirty="0" smtClean="0"/>
          </a:p>
          <a:p>
            <a:endParaRPr lang="en-US" dirty="0" smtClean="0"/>
          </a:p>
          <a:p>
            <a:r>
              <a:rPr lang="en-US" dirty="0" smtClean="0"/>
              <a:t>As you can see on the slide, his parents were </a:t>
            </a:r>
            <a:r>
              <a:rPr lang="en-US" dirty="0" err="1" smtClean="0"/>
              <a:t>Aleksandras</a:t>
            </a:r>
            <a:r>
              <a:rPr lang="en-US" dirty="0" smtClean="0"/>
              <a:t> and </a:t>
            </a:r>
            <a:r>
              <a:rPr lang="en-US" dirty="0" err="1" smtClean="0"/>
              <a:t>Ona</a:t>
            </a:r>
            <a:r>
              <a:rPr lang="en-US" dirty="0" smtClean="0"/>
              <a:t> Maciulis. </a:t>
            </a:r>
          </a:p>
          <a:p>
            <a:r>
              <a:rPr lang="en-US" dirty="0" err="1" smtClean="0"/>
              <a:t>Aleksandras</a:t>
            </a:r>
            <a:r>
              <a:rPr lang="en-US" dirty="0" smtClean="0"/>
              <a:t> was an intelligent, talented, and prosperous farmer who was a leader in his community. Everyone sought out his opinions and listened to his counsel. Some say he was not able to read, but he valued education and made sure his children attended schools and learned at home as well.</a:t>
            </a:r>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96471-4B86-4860-8A46-7B0E93D40E9F}" type="slidenum">
              <a:rPr lang="en-US" smtClean="0"/>
              <a:pPr/>
              <a:t>20</a:t>
            </a:fld>
            <a:endParaRPr lang="en-US" dirty="0"/>
          </a:p>
        </p:txBody>
      </p:sp>
    </p:spTree>
    <p:extLst>
      <p:ext uri="{BB962C8B-B14F-4D97-AF65-F5344CB8AC3E}">
        <p14:creationId xmlns:p14="http://schemas.microsoft.com/office/powerpoint/2010/main" val="824915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I will  end  the power point here, but I’d like to tell you one more poem as it is a lovely myth about amber that has been made into a children’s book.   It is called Jurate and </a:t>
            </a:r>
            <a:r>
              <a:rPr lang="en-US" dirty="0" err="1" smtClean="0"/>
              <a:t>Kastytis</a:t>
            </a:r>
            <a:r>
              <a:rPr lang="en-US" dirty="0" smtClean="0"/>
              <a:t>.</a:t>
            </a:r>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It was in the </a:t>
            </a:r>
            <a:r>
              <a:rPr lang="en-US" b="1" dirty="0" err="1"/>
              <a:t>Raseiniai</a:t>
            </a:r>
            <a:r>
              <a:rPr lang="en-US" b="1" dirty="0"/>
              <a:t> area around </a:t>
            </a:r>
            <a:r>
              <a:rPr lang="en-US" b="1" dirty="0" err="1"/>
              <a:t>Bernotai</a:t>
            </a:r>
            <a:r>
              <a:rPr lang="en-US" b="1" dirty="0"/>
              <a:t> that the young boy came to love the beauty of wild meadows covered with coarse grasses and shrubs. He loved the little hills, the blue sky dappled with clouds, the cold rippling water of the streams and rivers, the majestic trees, and multicolored wildflowers.  He often returned to those spots in his later years for inspiration and relaxation</a:t>
            </a:r>
            <a:r>
              <a:rPr lang="en-US" b="1" dirty="0" smtClean="0"/>
              <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9400" y="533400"/>
            <a:ext cx="3429000" cy="2571750"/>
          </a:xfrm>
        </p:spPr>
      </p:sp>
      <p:sp>
        <p:nvSpPr>
          <p:cNvPr id="3" name="Notes Placeholder 2"/>
          <p:cNvSpPr>
            <a:spLocks noGrp="1"/>
          </p:cNvSpPr>
          <p:nvPr>
            <p:ph type="body" idx="1"/>
          </p:nvPr>
        </p:nvSpPr>
        <p:spPr/>
        <p:txBody>
          <a:bodyPr>
            <a:normAutofit/>
          </a:bodyPr>
          <a:lstStyle/>
          <a:p>
            <a:r>
              <a:rPr lang="en-US" dirty="0"/>
              <a:t> </a:t>
            </a:r>
            <a:r>
              <a:rPr lang="en-US" dirty="0" err="1"/>
              <a:t>Jonelis</a:t>
            </a:r>
            <a:r>
              <a:rPr lang="en-US" dirty="0"/>
              <a:t> sometimes thought the countryside near his home  was so beautiful it couldn't be real. It was a dream, he wrote. But the dream was real. His favorite seasons were  spring and summer, and his poems are full of the descriptions of budding flowers and trees, green plants of all kinds, singing birds and fragrant fields and flowers. He also loved the water and often wrote about bathing in it, sailing on it, and about what is hidden beneath it.</a:t>
            </a:r>
          </a:p>
          <a:p>
            <a:endParaRPr lang="en-US" dirty="0" smtClean="0"/>
          </a:p>
          <a:p>
            <a:r>
              <a:rPr lang="en-US" dirty="0" smtClean="0"/>
              <a:t>Rivers with lush green tree-shaded  banks and  wild meadows covered with coarse grasses and shrubs was the landscape Jonas came to know well, and he often returned there in his later years for inspiration and relaxation.</a:t>
            </a:r>
          </a:p>
          <a:p>
            <a:endParaRPr lang="en-US" dirty="0" smtClean="0"/>
          </a:p>
          <a:p>
            <a:endParaRPr lang="en-US" dirty="0" smtClean="0"/>
          </a:p>
          <a:p>
            <a:r>
              <a:rPr lang="en-US" dirty="0" smtClean="0"/>
              <a:t>It was here that the young boy came to love the beauty of nature. He loved the little hills, the blue sky dappled with clouds, the cold rippling water of the streams and rivers, the majestic trees, and multicolored wildflowers.</a:t>
            </a:r>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 father, as I have mentioned was a prosperous farmer, a hard worker who farmed not only his own land but also oversaw some farms for other landowners who needed experienced overseers.  The Maciulis children learned about farming early and helped with regular chores even as tiny children. The little girls </a:t>
            </a:r>
            <a:r>
              <a:rPr lang="en-US" dirty="0" err="1" smtClean="0"/>
              <a:t>Pranciška</a:t>
            </a:r>
            <a:r>
              <a:rPr lang="en-US" dirty="0" smtClean="0"/>
              <a:t>, </a:t>
            </a:r>
            <a:r>
              <a:rPr lang="en-US" dirty="0" err="1" smtClean="0"/>
              <a:t>Kotryna</a:t>
            </a:r>
            <a:r>
              <a:rPr lang="en-US" dirty="0" smtClean="0"/>
              <a:t>, and </a:t>
            </a:r>
            <a:r>
              <a:rPr lang="en-US" dirty="0" err="1" smtClean="0"/>
              <a:t>Marcele</a:t>
            </a:r>
            <a:r>
              <a:rPr lang="en-US" dirty="0" smtClean="0"/>
              <a:t> would put on sandals and cut the spring crops with little scythes along with big brother Jonas. </a:t>
            </a:r>
          </a:p>
          <a:p>
            <a:endParaRPr lang="en-US" dirty="0" smtClean="0"/>
          </a:p>
          <a:p>
            <a:r>
              <a:rPr lang="en-US" dirty="0" smtClean="0"/>
              <a:t>Their father loved their beautiful homeland and taught his children  that everything Lithuanian was sacred.</a:t>
            </a:r>
          </a:p>
          <a:p>
            <a:endParaRPr lang="en-US" dirty="0" smtClean="0"/>
          </a:p>
          <a:p>
            <a:r>
              <a:rPr lang="en-US" dirty="0" smtClean="0"/>
              <a:t>This sounds simple, right? </a:t>
            </a:r>
          </a:p>
          <a:p>
            <a:endParaRPr lang="en-US" dirty="0" smtClean="0"/>
          </a:p>
          <a:p>
            <a:r>
              <a:rPr lang="en-US" dirty="0" smtClean="0"/>
              <a:t>But no. ..life was complicated in Lithuania at that time.</a:t>
            </a:r>
          </a:p>
          <a:p>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9400" y="609600"/>
            <a:ext cx="3429000" cy="2571750"/>
          </a:xfrm>
        </p:spPr>
        <p:style>
          <a:lnRef idx="2">
            <a:schemeClr val="accent6"/>
          </a:lnRef>
          <a:fillRef idx="1">
            <a:schemeClr val="lt1"/>
          </a:fillRef>
          <a:effectRef idx="0">
            <a:schemeClr val="accent6"/>
          </a:effectRef>
          <a:fontRef idx="minor">
            <a:schemeClr val="dk1"/>
          </a:fontRef>
        </p:style>
      </p:sp>
      <p:sp>
        <p:nvSpPr>
          <p:cNvPr id="3" name="Notes Placeholder 2"/>
          <p:cNvSpPr>
            <a:spLocks noGrp="1"/>
          </p:cNvSpPr>
          <p:nvPr>
            <p:ph type="body" idx="1"/>
          </p:nvPr>
        </p:nvSpPr>
        <p:spPr/>
        <p:txBody>
          <a:bodyPr>
            <a:normAutofit/>
          </a:bodyPr>
          <a:lstStyle/>
          <a:p>
            <a:r>
              <a:rPr lang="en-US" dirty="0" smtClean="0"/>
              <a:t>You may remember that Lithuania was a very large and powerful country in the 1500s, </a:t>
            </a:r>
          </a:p>
          <a:p>
            <a:endParaRPr lang="en-US" dirty="0" smtClean="0"/>
          </a:p>
          <a:p>
            <a:r>
              <a:rPr lang="en-US" dirty="0" smtClean="0"/>
              <a:t>But by  the 1700's it had shrunk to about its present size and its name nearly disappeared because it had been </a:t>
            </a:r>
            <a:r>
              <a:rPr lang="en-US" dirty="0" err="1" smtClean="0"/>
              <a:t>been</a:t>
            </a:r>
            <a:r>
              <a:rPr lang="en-US" dirty="0" smtClean="0"/>
              <a:t> overrun by other powers, so in those early days of Little Jonas' life, Lithuania was not a free country. </a:t>
            </a:r>
          </a:p>
          <a:p>
            <a:endParaRPr lang="en-US" dirty="0" smtClean="0"/>
          </a:p>
          <a:p>
            <a:r>
              <a:rPr lang="en-US" dirty="0" smtClean="0"/>
              <a:t>Most of it was ruled by Russia, and about a fourth of it, the portion closest to the Baltic sea was ruled by Germany. </a:t>
            </a:r>
          </a:p>
          <a:p>
            <a:endParaRPr lang="en-US" dirty="0" smtClean="0"/>
          </a:p>
          <a:p>
            <a:r>
              <a:rPr lang="en-US" dirty="0" smtClean="0"/>
              <a:t>A year  after Jonas Maciulis was born, there was an uprising or revolt by Polish young men who were </a:t>
            </a:r>
            <a:r>
              <a:rPr lang="en-US" dirty="0" err="1" smtClean="0"/>
              <a:t>anglry</a:t>
            </a:r>
            <a:r>
              <a:rPr lang="en-US" dirty="0" smtClean="0"/>
              <a:t> about being drafted into the Russian army. The revolt spread to Lithuania , Belarus, and </a:t>
            </a:r>
            <a:r>
              <a:rPr lang="en-US" dirty="0" err="1" smtClean="0"/>
              <a:t>ukraine</a:t>
            </a:r>
            <a:r>
              <a:rPr lang="en-US" dirty="0" smtClean="0"/>
              <a:t>. It became known as the January Uprising. Of course the Russian army was powerful and managed to put it down. The revolutionaries were killed, their families and others suspected of helping were deported to Siberia, and in the case of </a:t>
            </a:r>
            <a:r>
              <a:rPr lang="en-US" dirty="0" err="1" smtClean="0"/>
              <a:t>Lithiuania</a:t>
            </a:r>
            <a:r>
              <a:rPr lang="en-US" dirty="0" smtClean="0"/>
              <a:t>, our  Lithuanian writing was banned as a punishment in hopes that the language would die out.    When the language was used in written form, people had to use Cyrillic letters ..the kind </a:t>
            </a:r>
            <a:r>
              <a:rPr lang="en-US" dirty="0" err="1" smtClean="0"/>
              <a:t>greeks</a:t>
            </a:r>
            <a:r>
              <a:rPr lang="en-US" dirty="0" smtClean="0"/>
              <a:t> and </a:t>
            </a:r>
            <a:r>
              <a:rPr lang="en-US" dirty="0" err="1" smtClean="0"/>
              <a:t>russians</a:t>
            </a:r>
            <a:r>
              <a:rPr lang="en-US" dirty="0" smtClean="0"/>
              <a:t> use.</a:t>
            </a:r>
          </a:p>
          <a:p>
            <a:endParaRPr lang="en-US" dirty="0" smtClean="0"/>
          </a:p>
        </p:txBody>
      </p:sp>
      <p:sp>
        <p:nvSpPr>
          <p:cNvPr id="4" name="Slide Number Placeholder 3"/>
          <p:cNvSpPr>
            <a:spLocks noGrp="1"/>
          </p:cNvSpPr>
          <p:nvPr>
            <p:ph type="sldNum" sz="quarter" idx="10"/>
          </p:nvPr>
        </p:nvSpPr>
        <p:spPr/>
        <p:txBody>
          <a:bodyPr/>
          <a:lstStyle/>
          <a:p>
            <a:fld id="{19596471-4B86-4860-8A46-7B0E93D40E9F}" type="slidenum">
              <a:rPr lang="en-US" smtClean="0"/>
              <a:pPr/>
              <a:t>6</a:t>
            </a:fld>
            <a:endParaRPr lang="en-US"/>
          </a:p>
        </p:txBody>
      </p:sp>
      <p:sp>
        <p:nvSpPr>
          <p:cNvPr id="6" name="TextBox 5"/>
          <p:cNvSpPr txBox="1"/>
          <p:nvPr/>
        </p:nvSpPr>
        <p:spPr>
          <a:xfrm>
            <a:off x="3276600" y="1828800"/>
            <a:ext cx="762000" cy="461665"/>
          </a:xfrm>
          <a:prstGeom prst="rect">
            <a:avLst/>
          </a:prstGeom>
          <a:noFill/>
        </p:spPr>
        <p:txBody>
          <a:bodyPr wrap="square" rtlCol="0">
            <a:spAutoFit/>
          </a:bodyPr>
          <a:lstStyle/>
          <a:p>
            <a:r>
              <a:rPr lang="en-US" sz="1200" dirty="0" smtClean="0"/>
              <a:t>Ruled by Germany</a:t>
            </a:r>
            <a:endParaRPr lang="en-US" sz="1200" dirty="0"/>
          </a:p>
        </p:txBody>
      </p:sp>
      <p:sp>
        <p:nvSpPr>
          <p:cNvPr id="7" name="TextBox 6"/>
          <p:cNvSpPr txBox="1"/>
          <p:nvPr/>
        </p:nvSpPr>
        <p:spPr>
          <a:xfrm>
            <a:off x="3886200" y="1371600"/>
            <a:ext cx="990600" cy="461665"/>
          </a:xfrm>
          <a:prstGeom prst="rect">
            <a:avLst/>
          </a:prstGeom>
          <a:noFill/>
        </p:spPr>
        <p:txBody>
          <a:bodyPr wrap="square" rtlCol="0">
            <a:spAutoFit/>
          </a:bodyPr>
          <a:lstStyle/>
          <a:p>
            <a:r>
              <a:rPr lang="en-US" sz="1200" dirty="0" smtClean="0"/>
              <a:t>Ruled by Russia</a:t>
            </a:r>
            <a:endParaRPr lang="en-US" sz="1200" dirty="0"/>
          </a:p>
        </p:txBody>
      </p:sp>
      <p:sp>
        <p:nvSpPr>
          <p:cNvPr id="8" name="TextBox 7"/>
          <p:cNvSpPr txBox="1"/>
          <p:nvPr/>
        </p:nvSpPr>
        <p:spPr>
          <a:xfrm>
            <a:off x="4495800" y="2133600"/>
            <a:ext cx="685800" cy="261610"/>
          </a:xfrm>
          <a:prstGeom prst="rect">
            <a:avLst/>
          </a:prstGeom>
          <a:noFill/>
        </p:spPr>
        <p:txBody>
          <a:bodyPr wrap="square" rtlCol="0">
            <a:spAutoFit/>
          </a:bodyPr>
          <a:lstStyle/>
          <a:p>
            <a:r>
              <a:rPr lang="en-US" sz="1100" dirty="0" smtClean="0">
                <a:solidFill>
                  <a:srgbClr val="C00000"/>
                </a:solidFill>
              </a:rPr>
              <a:t>Vilnius</a:t>
            </a:r>
            <a:endParaRPr lang="en-US" sz="1100" dirty="0">
              <a:solidFill>
                <a:srgbClr val="C00000"/>
              </a:solidFill>
            </a:endParaRPr>
          </a:p>
        </p:txBody>
      </p:sp>
      <p:sp>
        <p:nvSpPr>
          <p:cNvPr id="9" name="TextBox 8"/>
          <p:cNvSpPr txBox="1"/>
          <p:nvPr/>
        </p:nvSpPr>
        <p:spPr>
          <a:xfrm>
            <a:off x="4038600" y="1981200"/>
            <a:ext cx="685800" cy="261610"/>
          </a:xfrm>
          <a:prstGeom prst="rect">
            <a:avLst/>
          </a:prstGeom>
          <a:noFill/>
        </p:spPr>
        <p:txBody>
          <a:bodyPr wrap="square" rtlCol="0">
            <a:spAutoFit/>
          </a:bodyPr>
          <a:lstStyle/>
          <a:p>
            <a:r>
              <a:rPr lang="en-US" sz="1100" dirty="0" smtClean="0">
                <a:solidFill>
                  <a:srgbClr val="C00000"/>
                </a:solidFill>
              </a:rPr>
              <a:t>Kaunas</a:t>
            </a:r>
            <a:endParaRPr lang="en-US" sz="1100" dirty="0">
              <a:solidFill>
                <a:srgbClr val="C00000"/>
              </a:solidFill>
            </a:endParaRPr>
          </a:p>
        </p:txBody>
      </p:sp>
      <p:sp>
        <p:nvSpPr>
          <p:cNvPr id="10" name="TextBox 9"/>
          <p:cNvSpPr txBox="1"/>
          <p:nvPr/>
        </p:nvSpPr>
        <p:spPr>
          <a:xfrm>
            <a:off x="2971800" y="1447800"/>
            <a:ext cx="1066800" cy="261610"/>
          </a:xfrm>
          <a:prstGeom prst="rect">
            <a:avLst/>
          </a:prstGeom>
          <a:noFill/>
        </p:spPr>
        <p:txBody>
          <a:bodyPr wrap="square" rtlCol="0">
            <a:spAutoFit/>
          </a:bodyPr>
          <a:lstStyle/>
          <a:p>
            <a:r>
              <a:rPr lang="en-US" sz="1100" dirty="0" smtClean="0">
                <a:solidFill>
                  <a:srgbClr val="C00000"/>
                </a:solidFill>
              </a:rPr>
              <a:t>    .Klaipeda</a:t>
            </a:r>
            <a:endParaRPr lang="en-US" sz="1100" dirty="0">
              <a:solidFill>
                <a:srgbClr val="C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someone wanted to write something in Lithuanian, they had to use Cyrillic letters ..the kind Greeks and Russians use.  Can you read them?  The top one says </a:t>
            </a:r>
            <a:r>
              <a:rPr lang="en-US" b="1" dirty="0" err="1"/>
              <a:t>Maironis</a:t>
            </a:r>
            <a:r>
              <a:rPr lang="en-US" b="1" dirty="0"/>
              <a:t> , the big one on the left says Indiana, then </a:t>
            </a:r>
            <a:r>
              <a:rPr lang="en-US" b="1" dirty="0" err="1"/>
              <a:t>Lietuva</a:t>
            </a:r>
            <a:r>
              <a:rPr lang="en-US" b="1" dirty="0"/>
              <a:t>, (well—</a:t>
            </a:r>
            <a:r>
              <a:rPr lang="en-US" b="1" dirty="0" err="1"/>
              <a:t>Litva</a:t>
            </a:r>
            <a:r>
              <a:rPr lang="en-US" b="1" dirty="0"/>
              <a:t>, actually)  and America.</a:t>
            </a:r>
            <a:endParaRPr lang="en-US" dirty="0"/>
          </a:p>
          <a:p>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7</a:t>
            </a:fld>
            <a:endParaRPr lang="en-US" dirty="0"/>
          </a:p>
        </p:txBody>
      </p:sp>
    </p:spTree>
    <p:extLst>
      <p:ext uri="{BB962C8B-B14F-4D97-AF65-F5344CB8AC3E}">
        <p14:creationId xmlns:p14="http://schemas.microsoft.com/office/powerpoint/2010/main" val="4163520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33400"/>
            <a:ext cx="3429000" cy="2571750"/>
          </a:xfrm>
        </p:spPr>
      </p:sp>
      <p:sp>
        <p:nvSpPr>
          <p:cNvPr id="3" name="Notes Placeholder 2"/>
          <p:cNvSpPr>
            <a:spLocks noGrp="1"/>
          </p:cNvSpPr>
          <p:nvPr>
            <p:ph type="body" idx="1"/>
          </p:nvPr>
        </p:nvSpPr>
        <p:spPr/>
        <p:txBody>
          <a:bodyPr>
            <a:normAutofit/>
          </a:bodyPr>
          <a:lstStyle/>
          <a:p>
            <a:r>
              <a:rPr lang="en-US" dirty="0" smtClean="0"/>
              <a:t>Schools were already operated in Russian—not Lithuanian, for the most part, but even Lithuanian language classes in the schools were suspended in most locales because Lithuanian writing in any form except that using the Cyrillic letters of the Russian language became against the law!!!</a:t>
            </a:r>
          </a:p>
          <a:p>
            <a:endParaRPr lang="en-US" dirty="0" smtClean="0"/>
          </a:p>
          <a:p>
            <a:r>
              <a:rPr lang="en-US" dirty="0" smtClean="0"/>
              <a:t>Luckily, there were people willing to risk their lives for the sake of their language and culture. They knew that without a language, a culture disappears, and with the culture, so does the history.</a:t>
            </a:r>
          </a:p>
          <a:p>
            <a:endParaRPr lang="en-US" dirty="0" smtClean="0"/>
          </a:p>
          <a:p>
            <a:r>
              <a:rPr lang="en-US" dirty="0" smtClean="0"/>
              <a:t>They smuggled  books in backpacks, and saddlebags. These were the </a:t>
            </a:r>
            <a:r>
              <a:rPr lang="en-US" dirty="0" err="1" smtClean="0"/>
              <a:t>knygnesiai—bookbearers</a:t>
            </a:r>
            <a:r>
              <a:rPr lang="en-US" dirty="0" smtClean="0"/>
              <a:t>.</a:t>
            </a:r>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457200"/>
            <a:ext cx="3429000" cy="257175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They brought books and newspapers and magazines in from Prussia (Germany) where there were many Lithuanian speakers. Remember that part of today’s Lithuania on the map that was ruled by Germany??? That’s where they printed that stuff.</a:t>
            </a:r>
          </a:p>
          <a:p>
            <a:endParaRPr lang="en-US" dirty="0" smtClean="0"/>
          </a:p>
          <a:p>
            <a:r>
              <a:rPr lang="en-US" dirty="0" smtClean="0"/>
              <a:t>In some ways we owe our own appreciation of Lithuanian culture to these brave men and women. And certainly Independent Lithuania would not have emerged in the 19</a:t>
            </a:r>
            <a:r>
              <a:rPr lang="en-US" baseline="30000" dirty="0" smtClean="0"/>
              <a:t>th</a:t>
            </a:r>
            <a:r>
              <a:rPr lang="en-US" dirty="0" smtClean="0"/>
              <a:t> century if they had not been such heroes.</a:t>
            </a:r>
          </a:p>
          <a:p>
            <a:endParaRPr lang="en-US" dirty="0"/>
          </a:p>
        </p:txBody>
      </p:sp>
      <p:sp>
        <p:nvSpPr>
          <p:cNvPr id="4" name="Slide Number Placeholder 3"/>
          <p:cNvSpPr>
            <a:spLocks noGrp="1"/>
          </p:cNvSpPr>
          <p:nvPr>
            <p:ph type="sldNum" sz="quarter" idx="10"/>
          </p:nvPr>
        </p:nvSpPr>
        <p:spPr/>
        <p:txBody>
          <a:bodyPr/>
          <a:lstStyle/>
          <a:p>
            <a:fld id="{19596471-4B86-4860-8A46-7B0E93D40E9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DF53FEB-FC98-4989-9A9C-B45399EF302C}" type="datetimeFigureOut">
              <a:rPr lang="en-US" smtClean="0"/>
              <a:pPr/>
              <a:t>10/6/2012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E6A916E-284F-495A-AB17-623DF87C6C27}"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F53FEB-FC98-4989-9A9C-B45399EF302C}" type="datetimeFigureOut">
              <a:rPr lang="en-US" smtClean="0"/>
              <a:pPr/>
              <a:t>10/6/2012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6A916E-284F-495A-AB17-623DF87C6C2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E6A916E-284F-495A-AB17-623DF87C6C27}"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F53FEB-FC98-4989-9A9C-B45399EF302C}" type="datetimeFigureOut">
              <a:rPr lang="en-US" smtClean="0"/>
              <a:pPr/>
              <a:t>10/6/2012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DF53FEB-FC98-4989-9A9C-B45399EF302C}" type="datetimeFigureOut">
              <a:rPr lang="en-US" smtClean="0"/>
              <a:pPr/>
              <a:t>10/6/2012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E6A916E-284F-495A-AB17-623DF87C6C27}"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2DF53FEB-FC98-4989-9A9C-B45399EF302C}" type="datetimeFigureOut">
              <a:rPr lang="en-US" smtClean="0"/>
              <a:pPr/>
              <a:t>10/6/2012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E6A916E-284F-495A-AB17-623DF87C6C27}"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DF53FEB-FC98-4989-9A9C-B45399EF302C}" type="datetimeFigureOut">
              <a:rPr lang="en-US" smtClean="0"/>
              <a:pPr/>
              <a:t>10/6/2012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6A916E-284F-495A-AB17-623DF87C6C27}"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DF53FEB-FC98-4989-9A9C-B45399EF302C}" type="datetimeFigureOut">
              <a:rPr lang="en-US" smtClean="0"/>
              <a:pPr/>
              <a:t>10/6/2012</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E6A916E-284F-495A-AB17-623DF87C6C27}"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F53FEB-FC98-4989-9A9C-B45399EF302C}" type="datetimeFigureOut">
              <a:rPr lang="en-US" smtClean="0"/>
              <a:pPr/>
              <a:t>10/6/2012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E6A916E-284F-495A-AB17-623DF87C6C27}" type="slidenum">
              <a:rPr lang="en-US" smtClean="0"/>
              <a:pPr/>
              <a:t>‹#›</a:t>
            </a:fld>
            <a:endParaRPr lang="en-US"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DF53FEB-FC98-4989-9A9C-B45399EF302C}" type="datetimeFigureOut">
              <a:rPr lang="en-US" smtClean="0"/>
              <a:pPr/>
              <a:t>10/6/2012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E6A916E-284F-495A-AB17-623DF87C6C27}" type="slidenum">
              <a:rPr lang="en-US" smtClean="0"/>
              <a:pPr/>
              <a:t>‹#›</a:t>
            </a:fld>
            <a:endParaRPr lang="en-US"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E6A916E-284F-495A-AB17-623DF87C6C27}"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2DF53FEB-FC98-4989-9A9C-B45399EF302C}" type="datetimeFigureOut">
              <a:rPr lang="en-US" smtClean="0"/>
              <a:pPr/>
              <a:t>10/6/2012</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E6A916E-284F-495A-AB17-623DF87C6C27}"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2DF53FEB-FC98-4989-9A9C-B45399EF302C}" type="datetimeFigureOut">
              <a:rPr lang="en-US" smtClean="0"/>
              <a:pPr/>
              <a:t>10/6/2012</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DF53FEB-FC98-4989-9A9C-B45399EF302C}" type="datetimeFigureOut">
              <a:rPr lang="en-US" smtClean="0"/>
              <a:pPr/>
              <a:t>10/6/2012</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E6A916E-284F-495A-AB17-623DF87C6C27}"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dissolv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File:Maironis_-_20_litai.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upload.wikimedia.org/wikipedia/commons/e/ea/Maironis_2009-04-22-2.JP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1.bp.blogspot.com/_ZpAvIMQzQzE/S_H7h9rOhLI/AAAAAAAAAFk/I0hhr55PNg8/s1600/1945+Russian++painting+-+Haymaking-+by+Plastov+-+960.jpg"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hyperlink" Target="http://1.bp.blogspot.com/_ZpAvIMQzQzE/S_iccD4GwfI/AAAAAAAAAF0/2fZdFeq6jIA/s1600/19th+century+painting+of+English+woman+with+scythe+--+by+Henry+Bacon.jpg"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514600"/>
            <a:ext cx="6400800" cy="685800"/>
          </a:xfrm>
        </p:spPr>
        <p:txBody>
          <a:bodyPr>
            <a:normAutofit/>
          </a:bodyPr>
          <a:lstStyle/>
          <a:p>
            <a:r>
              <a:rPr lang="en-US" sz="2400" dirty="0" smtClean="0"/>
              <a:t>Lithuania’s National Poet</a:t>
            </a:r>
          </a:p>
          <a:p>
            <a:endParaRPr lang="en-US" sz="2400" dirty="0"/>
          </a:p>
        </p:txBody>
      </p:sp>
      <p:sp>
        <p:nvSpPr>
          <p:cNvPr id="2" name="Title 1"/>
          <p:cNvSpPr>
            <a:spLocks noGrp="1"/>
          </p:cNvSpPr>
          <p:nvPr>
            <p:ph type="ctrTitle"/>
          </p:nvPr>
        </p:nvSpPr>
        <p:spPr/>
        <p:txBody>
          <a:bodyPr>
            <a:normAutofit/>
          </a:bodyPr>
          <a:lstStyle/>
          <a:p>
            <a:r>
              <a:rPr lang="en-US" b="1" dirty="0" smtClean="0"/>
              <a:t>Jonas </a:t>
            </a:r>
            <a:r>
              <a:rPr lang="en-US" sz="4400" b="1" dirty="0" smtClean="0"/>
              <a:t>Ma</a:t>
            </a:r>
            <a:r>
              <a:rPr lang="lt-LT" sz="4400" b="1" dirty="0" smtClean="0"/>
              <a:t>č</a:t>
            </a:r>
            <a:r>
              <a:rPr lang="en-US" sz="4400" b="1" dirty="0" err="1" smtClean="0"/>
              <a:t>iulis</a:t>
            </a:r>
            <a:r>
              <a:rPr lang="en-US" b="1" dirty="0" smtClean="0"/>
              <a:t> </a:t>
            </a:r>
            <a:br>
              <a:rPr lang="en-US" b="1" dirty="0" smtClean="0"/>
            </a:br>
            <a:r>
              <a:rPr lang="en-US" b="1" dirty="0" smtClean="0"/>
              <a:t>MAIRONIS</a:t>
            </a:r>
            <a:endParaRPr lang="en-US" b="1" dirty="0"/>
          </a:p>
        </p:txBody>
      </p:sp>
      <p:sp>
        <p:nvSpPr>
          <p:cNvPr id="5" name="TextBox 4"/>
          <p:cNvSpPr txBox="1"/>
          <p:nvPr/>
        </p:nvSpPr>
        <p:spPr>
          <a:xfrm>
            <a:off x="2590800" y="3352800"/>
            <a:ext cx="4495800" cy="369332"/>
          </a:xfrm>
          <a:prstGeom prst="rect">
            <a:avLst/>
          </a:prstGeom>
          <a:noFill/>
        </p:spPr>
        <p:txBody>
          <a:bodyPr wrap="square" rtlCol="0">
            <a:spAutoFit/>
          </a:bodyPr>
          <a:lstStyle/>
          <a:p>
            <a:endParaRPr lang="en-US" dirty="0"/>
          </a:p>
        </p:txBody>
      </p:sp>
      <p:pic>
        <p:nvPicPr>
          <p:cNvPr id="9218" name="Picture 2" descr="http://upload.wikimedia.org/wikipedia/commons/thumb/8/85/Maironis_-_20_litai.jpg/220px-Maironis_-_20_litai.jpg">
            <a:hlinkClick r:id="rId3"/>
          </p:cNvPr>
          <p:cNvPicPr>
            <a:picLocks noChangeAspect="1" noChangeArrowheads="1"/>
          </p:cNvPicPr>
          <p:nvPr/>
        </p:nvPicPr>
        <p:blipFill>
          <a:blip r:embed="rId4" cstate="print"/>
          <a:srcRect/>
          <a:stretch>
            <a:fillRect/>
          </a:stretch>
        </p:blipFill>
        <p:spPr bwMode="auto">
          <a:xfrm>
            <a:off x="457200" y="3276600"/>
            <a:ext cx="2438400" cy="3081252"/>
          </a:xfrm>
          <a:prstGeom prst="rect">
            <a:avLst/>
          </a:prstGeom>
          <a:noFill/>
        </p:spPr>
      </p:pic>
      <p:pic>
        <p:nvPicPr>
          <p:cNvPr id="9220" name="Picture 4" descr="File:Maironis 2009-04-22-2.JPG">
            <a:hlinkClick r:id="rId5"/>
          </p:cNvPr>
          <p:cNvPicPr>
            <a:picLocks noChangeAspect="1" noChangeArrowheads="1"/>
          </p:cNvPicPr>
          <p:nvPr/>
        </p:nvPicPr>
        <p:blipFill>
          <a:blip r:embed="rId6" cstate="print"/>
          <a:srcRect l="2301" t="7595" r="9321" b="8861"/>
          <a:stretch>
            <a:fillRect/>
          </a:stretch>
        </p:blipFill>
        <p:spPr bwMode="auto">
          <a:xfrm>
            <a:off x="3048000" y="3276600"/>
            <a:ext cx="5929746" cy="3057525"/>
          </a:xfrm>
          <a:prstGeom prst="rect">
            <a:avLst/>
          </a:prstGeom>
          <a:noFill/>
        </p:spPr>
      </p:pic>
      <p:sp>
        <p:nvSpPr>
          <p:cNvPr id="4" name="TextBox 3"/>
          <p:cNvSpPr txBox="1"/>
          <p:nvPr/>
        </p:nvSpPr>
        <p:spPr>
          <a:xfrm>
            <a:off x="5562600" y="2862701"/>
            <a:ext cx="3415146" cy="461665"/>
          </a:xfrm>
          <a:prstGeom prst="rect">
            <a:avLst/>
          </a:prstGeom>
          <a:noFill/>
        </p:spPr>
        <p:txBody>
          <a:bodyPr wrap="square" rtlCol="0">
            <a:spAutoFit/>
          </a:bodyPr>
          <a:lstStyle/>
          <a:p>
            <a:r>
              <a:rPr lang="en-US" sz="1200" b="1" dirty="0" smtClean="0">
                <a:solidFill>
                  <a:schemeClr val="accent1"/>
                </a:solidFill>
                <a:latin typeface="Arial" pitchFamily="34" charset="0"/>
                <a:cs typeface="Arial" pitchFamily="34" charset="0"/>
              </a:rPr>
              <a:t>By Daiva Miller, Adult Class Teacher</a:t>
            </a:r>
          </a:p>
          <a:p>
            <a:r>
              <a:rPr lang="en-US" sz="1200" b="1" dirty="0" smtClean="0">
                <a:solidFill>
                  <a:schemeClr val="accent1"/>
                </a:solidFill>
                <a:latin typeface="Arial" pitchFamily="34" charset="0"/>
                <a:cs typeface="Arial" pitchFamily="34" charset="0"/>
              </a:rPr>
              <a:t>Indianapolis Lithuanian School</a:t>
            </a:r>
            <a:endParaRPr lang="en-US" sz="1200" b="1" dirty="0">
              <a:solidFill>
                <a:schemeClr val="accent1"/>
              </a:solidFill>
              <a:latin typeface="Arial" pitchFamily="34" charset="0"/>
              <a:cs typeface="Arial" pitchFamily="34" charset="0"/>
            </a:endParaRPr>
          </a:p>
        </p:txBody>
      </p:sp>
    </p:spTree>
  </p:cSld>
  <p:clrMapOvr>
    <a:masterClrMapping/>
  </p:clrMapOvr>
  <p:transition spd="med">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normAutofit/>
          </a:bodyPr>
          <a:lstStyle/>
          <a:p>
            <a:r>
              <a:rPr lang="lt-LT" sz="2800" dirty="0" smtClean="0"/>
              <a:t>Mothers taught their children to read Lithuanian while working at the spinning wheel or doing other indoor jobs.</a:t>
            </a:r>
            <a:endParaRPr lang="en-US" sz="2800" dirty="0"/>
          </a:p>
        </p:txBody>
      </p:sp>
      <p:pic>
        <p:nvPicPr>
          <p:cNvPr id="19458" name="Picture 2" descr="http://t3.gstatic.com/images?q=tbn:ANd9GcQYvPRLs3EUdHr-YrpW9UEC33hzLWwA0gI0yRfSXZipuNTwgzqnAQ"/>
          <p:cNvPicPr>
            <a:picLocks noGrp="1" noChangeAspect="1" noChangeArrowheads="1"/>
          </p:cNvPicPr>
          <p:nvPr>
            <p:ph type="pic" idx="1"/>
          </p:nvPr>
        </p:nvPicPr>
        <p:blipFill>
          <a:blip r:embed="rId3" cstate="print"/>
          <a:srcRect t="-741" b="6863"/>
          <a:stretch>
            <a:fillRect/>
          </a:stretch>
        </p:blipFill>
        <p:spPr bwMode="auto">
          <a:xfrm>
            <a:off x="3352800" y="495300"/>
            <a:ext cx="4724400" cy="59055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m Miller\Documents\aaLituanistine mokykla\power points\pics for Maironis presentation\Su_motina.jpg"/>
          <p:cNvPicPr>
            <a:picLocks noChangeAspect="1" noChangeArrowheads="1"/>
          </p:cNvPicPr>
          <p:nvPr/>
        </p:nvPicPr>
        <p:blipFill>
          <a:blip r:embed="rId3" cstate="print"/>
          <a:srcRect/>
          <a:stretch>
            <a:fillRect/>
          </a:stretch>
        </p:blipFill>
        <p:spPr bwMode="auto">
          <a:xfrm>
            <a:off x="-76201" y="0"/>
            <a:ext cx="4800601" cy="6858000"/>
          </a:xfrm>
          <a:prstGeom prst="rect">
            <a:avLst/>
          </a:prstGeom>
          <a:noFill/>
        </p:spPr>
      </p:pic>
      <p:pic>
        <p:nvPicPr>
          <p:cNvPr id="2" name="Picture 2" descr="C:\Users\Jim Miller\Documents\aaLituanistine mokykla\power points\pics for Maironis presentation\Su_tevu.jpg"/>
          <p:cNvPicPr>
            <a:picLocks noChangeAspect="1" noChangeArrowheads="1"/>
          </p:cNvPicPr>
          <p:nvPr/>
        </p:nvPicPr>
        <p:blipFill>
          <a:blip r:embed="rId4" cstate="print"/>
          <a:srcRect/>
          <a:stretch>
            <a:fillRect/>
          </a:stretch>
        </p:blipFill>
        <p:spPr bwMode="auto">
          <a:xfrm>
            <a:off x="4480052" y="0"/>
            <a:ext cx="4903470" cy="6858000"/>
          </a:xfrm>
          <a:prstGeom prst="rect">
            <a:avLst/>
          </a:prstGeom>
          <a:noFill/>
        </p:spPr>
      </p:pic>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Kauno</a:t>
            </a:r>
            <a:r>
              <a:rPr lang="en-US" sz="3600" dirty="0" smtClean="0"/>
              <a:t> </a:t>
            </a:r>
            <a:r>
              <a:rPr lang="en-US" sz="3600" dirty="0" err="1" smtClean="0"/>
              <a:t>Maironio</a:t>
            </a:r>
            <a:r>
              <a:rPr lang="en-US" sz="3600" dirty="0" smtClean="0"/>
              <a:t> </a:t>
            </a:r>
            <a:r>
              <a:rPr lang="en-US" sz="3600" dirty="0" err="1" smtClean="0"/>
              <a:t>gimnazija</a:t>
            </a:r>
            <a:endParaRPr lang="en-US" sz="3600" dirty="0"/>
          </a:p>
        </p:txBody>
      </p:sp>
      <p:pic>
        <p:nvPicPr>
          <p:cNvPr id="5" name="Picture Placeholder 4" descr="250px-Kauno_Maironio_gimnazija.jpg"/>
          <p:cNvPicPr>
            <a:picLocks noGrp="1" noChangeAspect="1"/>
          </p:cNvPicPr>
          <p:nvPr>
            <p:ph type="pic" idx="1"/>
          </p:nvPr>
        </p:nvPicPr>
        <p:blipFill>
          <a:blip r:embed="rId3" cstate="print"/>
          <a:srcRect t="1644" b="1644"/>
          <a:stretch>
            <a:fillRect/>
          </a:stretch>
        </p:blipFill>
        <p:spPr/>
      </p:pic>
      <p:sp>
        <p:nvSpPr>
          <p:cNvPr id="4" name="Text Placeholder 3"/>
          <p:cNvSpPr>
            <a:spLocks noGrp="1"/>
          </p:cNvSpPr>
          <p:nvPr>
            <p:ph type="body" sz="half" idx="2"/>
          </p:nvPr>
        </p:nvSpPr>
        <p:spPr/>
        <p:txBody>
          <a:bodyPr>
            <a:normAutofit/>
          </a:bodyPr>
          <a:lstStyle/>
          <a:p>
            <a:r>
              <a:rPr lang="en-US" sz="2800" dirty="0" smtClean="0"/>
              <a:t>His parents sent him to Kaunas for High school at age 11!</a:t>
            </a:r>
          </a:p>
        </p:txBody>
      </p:sp>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Beautiful Kaunas. Seminary grounds are on the left near the statehouse or Rotue</a:t>
            </a:r>
            <a:endParaRPr lang="en-US" dirty="0"/>
          </a:p>
        </p:txBody>
      </p:sp>
      <p:pic>
        <p:nvPicPr>
          <p:cNvPr id="5" name="Picture Placeholder 4" descr="kaunas seminary grounds and castleruins.jpg"/>
          <p:cNvPicPr>
            <a:picLocks noGrp="1" noChangeAspect="1"/>
          </p:cNvPicPr>
          <p:nvPr>
            <p:ph type="pic" idx="1"/>
          </p:nvPr>
        </p:nvPicPr>
        <p:blipFill>
          <a:blip r:embed="rId3" cstate="print"/>
          <a:srcRect l="15556" r="15556"/>
          <a:stretch>
            <a:fillRect/>
          </a:stretch>
        </p:blipFill>
        <p:spPr>
          <a:xfrm>
            <a:off x="0" y="-1"/>
            <a:ext cx="8839200" cy="6428509"/>
          </a:xfrm>
        </p:spPr>
      </p:pic>
      <p:sp>
        <p:nvSpPr>
          <p:cNvPr id="4" name="Text Placeholder 3"/>
          <p:cNvSpPr>
            <a:spLocks noGrp="1"/>
          </p:cNvSpPr>
          <p:nvPr>
            <p:ph type="body" sz="half" idx="2"/>
          </p:nvPr>
        </p:nvSpPr>
        <p:spPr>
          <a:xfrm>
            <a:off x="381000" y="990600"/>
            <a:ext cx="45719" cy="5257800"/>
          </a:xfrm>
        </p:spPr>
        <p:txBody>
          <a:bodyPr/>
          <a:lstStyle/>
          <a:p>
            <a:endParaRPr lang="en-US" dirty="0"/>
          </a:p>
        </p:txBody>
      </p:sp>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St. Petersburg</a:t>
            </a:r>
            <a:endParaRPr lang="en-US" sz="4400" dirty="0"/>
          </a:p>
        </p:txBody>
      </p:sp>
      <p:pic>
        <p:nvPicPr>
          <p:cNvPr id="5" name="Picture Placeholder 4" descr="st pet.jpg"/>
          <p:cNvPicPr>
            <a:picLocks noGrp="1" noChangeAspect="1"/>
          </p:cNvPicPr>
          <p:nvPr>
            <p:ph type="pic" idx="1"/>
          </p:nvPr>
        </p:nvPicPr>
        <p:blipFill>
          <a:blip r:embed="rId3" cstate="print"/>
          <a:srcRect t="19573" b="19573"/>
          <a:stretch>
            <a:fillRect/>
          </a:stretch>
        </p:blipFill>
        <p:spPr/>
      </p:pic>
      <p:sp>
        <p:nvSpPr>
          <p:cNvPr id="4" name="Text Placeholder 3"/>
          <p:cNvSpPr>
            <a:spLocks noGrp="1"/>
          </p:cNvSpPr>
          <p:nvPr>
            <p:ph type="body" sz="half" idx="2"/>
          </p:nvPr>
        </p:nvSpPr>
        <p:spPr/>
        <p:txBody>
          <a:bodyPr>
            <a:normAutofit/>
          </a:bodyPr>
          <a:lstStyle/>
          <a:p>
            <a:r>
              <a:rPr lang="en-US" sz="2400" dirty="0" smtClean="0"/>
              <a:t>This beautiful Russian city is often called the Venice of the north.</a:t>
            </a:r>
          </a:p>
          <a:p>
            <a:endParaRPr lang="en-US" sz="2400" dirty="0" smtClean="0"/>
          </a:p>
          <a:p>
            <a:r>
              <a:rPr lang="en-US" sz="2400" dirty="0" smtClean="0"/>
              <a:t>The poet spent 15 years teaching here.</a:t>
            </a:r>
            <a:endParaRPr lang="en-US" sz="2400" dirty="0"/>
          </a:p>
        </p:txBody>
      </p:sp>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1909 </a:t>
            </a:r>
            <a:br>
              <a:rPr lang="en-US" dirty="0" smtClean="0"/>
            </a:br>
            <a:r>
              <a:rPr lang="en-US" dirty="0" smtClean="0"/>
              <a:t>Back home again</a:t>
            </a:r>
            <a:br>
              <a:rPr lang="en-US" dirty="0" smtClean="0"/>
            </a:br>
            <a:r>
              <a:rPr lang="en-US" dirty="0" smtClean="0"/>
              <a:t>in Kaunas</a:t>
            </a:r>
            <a:endParaRPr lang="en-US" dirty="0"/>
          </a:p>
        </p:txBody>
      </p:sp>
      <p:sp>
        <p:nvSpPr>
          <p:cNvPr id="4" name="Text Placeholder 3"/>
          <p:cNvSpPr>
            <a:spLocks noGrp="1"/>
          </p:cNvSpPr>
          <p:nvPr>
            <p:ph type="body" sz="half" idx="2"/>
          </p:nvPr>
        </p:nvSpPr>
        <p:spPr>
          <a:xfrm>
            <a:off x="381000" y="990600"/>
            <a:ext cx="304800" cy="5257800"/>
          </a:xfrm>
        </p:spPr>
        <p:txBody>
          <a:bodyPr/>
          <a:lstStyle/>
          <a:p>
            <a:r>
              <a:rPr lang="en-US" dirty="0" smtClean="0"/>
              <a:t>!</a:t>
            </a:r>
            <a:endParaRPr lang="en-US" dirty="0"/>
          </a:p>
        </p:txBody>
      </p:sp>
      <p:pic>
        <p:nvPicPr>
          <p:cNvPr id="5" name="Picture Placeholder 4"/>
          <p:cNvPicPr>
            <a:picLocks noGrp="1"/>
          </p:cNvPicPr>
          <p:nvPr>
            <p:ph type="pic" idx="1"/>
          </p:nvPr>
        </p:nvPicPr>
        <p:blipFill>
          <a:blip r:embed="rId3" cstate="print"/>
          <a:srcRect l="11417" t="19643" r="44638" b="21429"/>
          <a:stretch>
            <a:fillRect/>
          </a:stretch>
        </p:blipFill>
        <p:spPr bwMode="auto">
          <a:xfrm>
            <a:off x="1447800" y="609600"/>
            <a:ext cx="6172200" cy="4343400"/>
          </a:xfrm>
          <a:prstGeom prst="rect">
            <a:avLst/>
          </a:prstGeom>
          <a:noFill/>
          <a:ln w="9525">
            <a:noFill/>
            <a:miter lim="800000"/>
            <a:headEnd/>
            <a:tailEnd/>
          </a:ln>
        </p:spPr>
      </p:pic>
    </p:spTree>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867774" y="5029200"/>
            <a:ext cx="47626" cy="1219200"/>
          </a:xfrm>
        </p:spPr>
        <p:txBody>
          <a:bodyPr/>
          <a:lstStyle/>
          <a:p>
            <a:endParaRPr lang="en-US" dirty="0"/>
          </a:p>
        </p:txBody>
      </p:sp>
      <p:pic>
        <p:nvPicPr>
          <p:cNvPr id="5" name="Picture Placeholder 4" descr="vytautas didysis1.png"/>
          <p:cNvPicPr>
            <a:picLocks noGrp="1" noChangeAspect="1"/>
          </p:cNvPicPr>
          <p:nvPr>
            <p:ph type="pic" idx="1"/>
          </p:nvPr>
        </p:nvPicPr>
        <p:blipFill>
          <a:blip r:embed="rId3" cstate="print"/>
          <a:srcRect t="17472" b="17472"/>
          <a:stretch>
            <a:fillRect/>
          </a:stretch>
        </p:blipFill>
        <p:spPr>
          <a:xfrm>
            <a:off x="3276600" y="0"/>
            <a:ext cx="5867400" cy="4267200"/>
          </a:xfrm>
        </p:spPr>
      </p:pic>
      <p:sp>
        <p:nvSpPr>
          <p:cNvPr id="4" name="Text Placeholder 3"/>
          <p:cNvSpPr>
            <a:spLocks noGrp="1"/>
          </p:cNvSpPr>
          <p:nvPr>
            <p:ph type="body" sz="half" idx="2"/>
          </p:nvPr>
        </p:nvSpPr>
        <p:spPr>
          <a:xfrm>
            <a:off x="0" y="990600"/>
            <a:ext cx="45719" cy="5257800"/>
          </a:xfrm>
        </p:spPr>
        <p:txBody>
          <a:bodyPr/>
          <a:lstStyle/>
          <a:p>
            <a:endParaRPr lang="en-US" dirty="0"/>
          </a:p>
        </p:txBody>
      </p:sp>
      <p:pic>
        <p:nvPicPr>
          <p:cNvPr id="6" name="Picture 5" descr="vytautas didysis 2.jpg"/>
          <p:cNvPicPr>
            <a:picLocks noChangeAspect="1"/>
          </p:cNvPicPr>
          <p:nvPr/>
        </p:nvPicPr>
        <p:blipFill>
          <a:blip r:embed="rId4" cstate="print"/>
          <a:srcRect t="5854"/>
          <a:stretch>
            <a:fillRect/>
          </a:stretch>
        </p:blipFill>
        <p:spPr>
          <a:xfrm>
            <a:off x="3124200" y="2819400"/>
            <a:ext cx="6019800" cy="4038600"/>
          </a:xfrm>
          <a:prstGeom prst="rect">
            <a:avLst/>
          </a:prstGeom>
        </p:spPr>
      </p:pic>
      <p:pic>
        <p:nvPicPr>
          <p:cNvPr id="7" name="Picture 6" descr="vyt 3.jpg"/>
          <p:cNvPicPr>
            <a:picLocks noChangeAspect="1"/>
          </p:cNvPicPr>
          <p:nvPr/>
        </p:nvPicPr>
        <p:blipFill>
          <a:blip r:embed="rId5" cstate="print"/>
          <a:stretch>
            <a:fillRect/>
          </a:stretch>
        </p:blipFill>
        <p:spPr>
          <a:xfrm>
            <a:off x="0" y="3337560"/>
            <a:ext cx="3200400" cy="3520440"/>
          </a:xfrm>
          <a:prstGeom prst="rect">
            <a:avLst/>
          </a:prstGeom>
        </p:spPr>
      </p:pic>
      <p:pic>
        <p:nvPicPr>
          <p:cNvPr id="8" name="Picture 7" descr="vyt4.jpg"/>
          <p:cNvPicPr>
            <a:picLocks noChangeAspect="1"/>
          </p:cNvPicPr>
          <p:nvPr/>
        </p:nvPicPr>
        <p:blipFill>
          <a:blip r:embed="rId6" cstate="print"/>
          <a:stretch>
            <a:fillRect/>
          </a:stretch>
        </p:blipFill>
        <p:spPr>
          <a:xfrm>
            <a:off x="0" y="0"/>
            <a:ext cx="3914490" cy="3657600"/>
          </a:xfrm>
          <a:prstGeom prst="rect">
            <a:avLst/>
          </a:prstGeom>
        </p:spPr>
      </p:pic>
    </p:spTree>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1026" name="Picture 2" descr="C:\Users\Jim Miller\Documents\aaLituanistine mokykla\power points\trakai ruins 1.jpg"/>
          <p:cNvPicPr>
            <a:picLocks noChangeAspect="1" noChangeArrowheads="1"/>
          </p:cNvPicPr>
          <p:nvPr/>
        </p:nvPicPr>
        <p:blipFill>
          <a:blip r:embed="rId3" cstate="print"/>
          <a:srcRect/>
          <a:stretch>
            <a:fillRect/>
          </a:stretch>
        </p:blipFill>
        <p:spPr bwMode="auto">
          <a:xfrm>
            <a:off x="-236738" y="0"/>
            <a:ext cx="9380738" cy="6858000"/>
          </a:xfrm>
          <a:prstGeom prst="rect">
            <a:avLst/>
          </a:prstGeom>
          <a:noFill/>
        </p:spPr>
      </p:pic>
    </p:spTree>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2050" name="Picture 2" descr="C:\Users\Jim Miller\Documents\aaLituanistine mokykla\power points\trakai ruins 202-08.jpg"/>
          <p:cNvPicPr>
            <a:picLocks noChangeAspect="1" noChangeArrowheads="1"/>
          </p:cNvPicPr>
          <p:nvPr/>
        </p:nvPicPr>
        <p:blipFill>
          <a:blip r:embed="rId3" cstate="print"/>
          <a:srcRect/>
          <a:stretch>
            <a:fillRect/>
          </a:stretch>
        </p:blipFill>
        <p:spPr bwMode="auto">
          <a:xfrm>
            <a:off x="-219718" y="0"/>
            <a:ext cx="9583436" cy="6858000"/>
          </a:xfrm>
          <a:prstGeom prst="rect">
            <a:avLst/>
          </a:prstGeom>
          <a:noFill/>
        </p:spPr>
      </p:pic>
    </p:spTree>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4098" name="Picture 2" descr="C:\Users\Jim Miller\Documents\aaLituanistine mokykla\power points\trakai ruins bw.jpg"/>
          <p:cNvPicPr>
            <a:picLocks noChangeAspect="1" noChangeArrowheads="1"/>
          </p:cNvPicPr>
          <p:nvPr/>
        </p:nvPicPr>
        <p:blipFill>
          <a:blip r:embed="rId3" cstate="print"/>
          <a:srcRect/>
          <a:stretch>
            <a:fillRect/>
          </a:stretch>
        </p:blipFill>
        <p:spPr bwMode="auto">
          <a:xfrm>
            <a:off x="1" y="0"/>
            <a:ext cx="9209144" cy="6809827"/>
          </a:xfrm>
          <a:prstGeom prst="rect">
            <a:avLst/>
          </a:prstGeom>
          <a:noFill/>
        </p:spPr>
      </p:pic>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lt-LT" sz="3600" dirty="0" smtClean="0"/>
              <a:t>Raseiniai is </a:t>
            </a:r>
            <a:r>
              <a:rPr lang="en-US" sz="3600" dirty="0" smtClean="0"/>
              <a:t>just west of the c</a:t>
            </a:r>
            <a:r>
              <a:rPr lang="lt-LT" sz="3600" dirty="0" smtClean="0"/>
              <a:t>enter of Lithuania.</a:t>
            </a:r>
            <a:endParaRPr lang="en-US" sz="3600" dirty="0"/>
          </a:p>
        </p:txBody>
      </p:sp>
      <p:sp>
        <p:nvSpPr>
          <p:cNvPr id="9" name="Text Placeholder 8"/>
          <p:cNvSpPr>
            <a:spLocks noGrp="1"/>
          </p:cNvSpPr>
          <p:nvPr>
            <p:ph type="body" sz="half" idx="2"/>
          </p:nvPr>
        </p:nvSpPr>
        <p:spPr/>
        <p:txBody>
          <a:bodyPr>
            <a:normAutofit/>
          </a:bodyPr>
          <a:lstStyle/>
          <a:p>
            <a:r>
              <a:rPr lang="en-US" sz="2000" dirty="0" smtClean="0"/>
              <a:t>He was born in the region of </a:t>
            </a:r>
            <a:r>
              <a:rPr lang="en-US" sz="2000" dirty="0" err="1" smtClean="0"/>
              <a:t>Raseiniai</a:t>
            </a:r>
            <a:r>
              <a:rPr lang="en-US" sz="2000" dirty="0" smtClean="0"/>
              <a:t>  in October or November 1862</a:t>
            </a:r>
          </a:p>
          <a:p>
            <a:r>
              <a:rPr lang="en-US" sz="2000" dirty="0" smtClean="0"/>
              <a:t> to </a:t>
            </a:r>
          </a:p>
          <a:p>
            <a:r>
              <a:rPr lang="en-US" sz="2000" dirty="0" err="1" smtClean="0"/>
              <a:t>Aleksand</a:t>
            </a:r>
            <a:r>
              <a:rPr lang="lt-LT" sz="2000" dirty="0" smtClean="0"/>
              <a:t>ras</a:t>
            </a:r>
            <a:endParaRPr lang="en-US" sz="2000" dirty="0" smtClean="0"/>
          </a:p>
          <a:p>
            <a:r>
              <a:rPr lang="en-US" sz="2000" dirty="0" smtClean="0"/>
              <a:t> and </a:t>
            </a:r>
            <a:r>
              <a:rPr lang="en-US" sz="2000" dirty="0" err="1" smtClean="0"/>
              <a:t>Ona</a:t>
            </a:r>
            <a:r>
              <a:rPr lang="en-US" sz="2000" dirty="0" smtClean="0"/>
              <a:t> </a:t>
            </a:r>
          </a:p>
          <a:p>
            <a:r>
              <a:rPr lang="en-US" sz="2000" dirty="0" smtClean="0"/>
              <a:t>Ma</a:t>
            </a:r>
            <a:r>
              <a:rPr lang="lt-LT" sz="2000" dirty="0" smtClean="0"/>
              <a:t>č</a:t>
            </a:r>
            <a:r>
              <a:rPr lang="en-US" sz="2000" dirty="0" err="1" smtClean="0"/>
              <a:t>iulis</a:t>
            </a:r>
            <a:endParaRPr lang="en-US" sz="2000" dirty="0" smtClean="0"/>
          </a:p>
          <a:p>
            <a:endParaRPr lang="en-US" sz="2000" dirty="0" smtClean="0"/>
          </a:p>
          <a:p>
            <a:endParaRPr lang="en-US" sz="2000" dirty="0" smtClean="0"/>
          </a:p>
          <a:p>
            <a:r>
              <a:rPr lang="en-US" sz="2000" dirty="0" smtClean="0"/>
              <a:t>He died June 28, 1932.</a:t>
            </a:r>
            <a:endParaRPr lang="lt-LT" sz="2000" dirty="0" smtClean="0"/>
          </a:p>
          <a:p>
            <a:endParaRPr lang="en-US" dirty="0"/>
          </a:p>
        </p:txBody>
      </p:sp>
      <p:pic>
        <p:nvPicPr>
          <p:cNvPr id="10" name="Picture Placeholder 9" descr="C:\Users\Jim Miller\Documents\aaLituanistine mokykla\lt miestu zemelapiu pakas\_Lietuva_.JPG"/>
          <p:cNvPicPr>
            <a:picLocks noGrp="1"/>
          </p:cNvPicPr>
          <p:nvPr>
            <p:ph type="pic" idx="1"/>
          </p:nvPr>
        </p:nvPicPr>
        <p:blipFill>
          <a:blip r:embed="rId3" cstate="print"/>
          <a:srcRect l="2506" r="2506"/>
          <a:stretch>
            <a:fillRect/>
          </a:stretch>
        </p:blipFill>
        <p:spPr bwMode="auto">
          <a:xfrm>
            <a:off x="2895600" y="609600"/>
            <a:ext cx="5867400" cy="4267200"/>
          </a:xfrm>
          <a:prstGeom prst="rect">
            <a:avLst/>
          </a:prstGeom>
          <a:noFill/>
          <a:ln w="9525">
            <a:noFill/>
            <a:miter lim="800000"/>
            <a:headEnd/>
            <a:tailEnd/>
          </a:ln>
        </p:spPr>
      </p:pic>
      <p:sp>
        <p:nvSpPr>
          <p:cNvPr id="5" name="Donut 4"/>
          <p:cNvSpPr/>
          <p:nvPr/>
        </p:nvSpPr>
        <p:spPr>
          <a:xfrm>
            <a:off x="5334000" y="2133600"/>
            <a:ext cx="457200" cy="304800"/>
          </a:xfrm>
          <a:prstGeom prst="donu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5122" name="Picture 2" descr="C:\Users\Jim Miller\Documents\aaLituanistine mokykla\power points\trakai now front.jpg"/>
          <p:cNvPicPr>
            <a:picLocks noChangeAspect="1" noChangeArrowheads="1"/>
          </p:cNvPicPr>
          <p:nvPr/>
        </p:nvPicPr>
        <p:blipFill>
          <a:blip r:embed="rId3" cstate="print"/>
          <a:srcRect/>
          <a:stretch>
            <a:fillRect/>
          </a:stretch>
        </p:blipFill>
        <p:spPr bwMode="auto">
          <a:xfrm>
            <a:off x="0" y="0"/>
            <a:ext cx="9847704" cy="6858000"/>
          </a:xfrm>
          <a:prstGeom prst="rect">
            <a:avLst/>
          </a:prstGeom>
          <a:noFill/>
        </p:spPr>
      </p:pic>
    </p:spTree>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6146" name="Picture 2" descr="C:\Users\Jim Miller\Documents\aaLituanistine mokykla\power points\Trakai_Castleaerial view.jpg"/>
          <p:cNvPicPr>
            <a:picLocks noChangeAspect="1" noChangeArrowheads="1"/>
          </p:cNvPicPr>
          <p:nvPr/>
        </p:nvPicPr>
        <p:blipFill>
          <a:blip r:embed="rId3" cstate="print"/>
          <a:srcRect t="10637" b="11725"/>
          <a:stretch>
            <a:fillRect/>
          </a:stretch>
        </p:blipFill>
        <p:spPr bwMode="auto">
          <a:xfrm>
            <a:off x="0" y="-174523"/>
            <a:ext cx="9144000" cy="7079226"/>
          </a:xfrm>
          <a:prstGeom prst="rect">
            <a:avLst/>
          </a:prstGeom>
          <a:noFill/>
        </p:spPr>
      </p:pic>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err="1" smtClean="0"/>
              <a:t>Raseiniai</a:t>
            </a:r>
            <a:endParaRPr lang="en-US" sz="4000" dirty="0"/>
          </a:p>
        </p:txBody>
      </p:sp>
      <p:sp>
        <p:nvSpPr>
          <p:cNvPr id="4" name="Text Placeholder 3"/>
          <p:cNvSpPr>
            <a:spLocks noGrp="1"/>
          </p:cNvSpPr>
          <p:nvPr>
            <p:ph type="body" sz="half" idx="2"/>
          </p:nvPr>
        </p:nvSpPr>
        <p:spPr/>
        <p:txBody>
          <a:bodyPr/>
          <a:lstStyle/>
          <a:p>
            <a:endParaRPr lang="en-US" dirty="0" smtClean="0"/>
          </a:p>
          <a:p>
            <a:endParaRPr lang="en-US" dirty="0" smtClean="0"/>
          </a:p>
          <a:p>
            <a:endParaRPr lang="en-US" dirty="0" smtClean="0"/>
          </a:p>
          <a:p>
            <a:endParaRPr lang="en-US" dirty="0" smtClean="0"/>
          </a:p>
          <a:p>
            <a:r>
              <a:rPr lang="en-US" sz="3600" dirty="0" smtClean="0"/>
              <a:t>Summer landscape</a:t>
            </a:r>
            <a:endParaRPr lang="en-US" sz="3600" dirty="0"/>
          </a:p>
        </p:txBody>
      </p:sp>
      <p:pic>
        <p:nvPicPr>
          <p:cNvPr id="16388" name="Picture 4" descr="http://3.bp.blogspot.com/_uRUy2DKXwhE/ShU7QUHuWTI/AAAAAAAAACU/rfMHvh_hW_w/s320/raseiniai_05.jpg"/>
          <p:cNvPicPr>
            <a:picLocks noGrp="1" noChangeAspect="1" noChangeArrowheads="1"/>
          </p:cNvPicPr>
          <p:nvPr>
            <p:ph type="pic" idx="1"/>
          </p:nvPr>
        </p:nvPicPr>
        <p:blipFill>
          <a:blip r:embed="rId3" cstate="print"/>
          <a:srcRect l="4023" r="4023"/>
          <a:stretch>
            <a:fillRect/>
          </a:stretch>
        </p:blipFill>
        <p:spPr bwMode="auto">
          <a:xfrm>
            <a:off x="2686050" y="0"/>
            <a:ext cx="6496050" cy="50292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Raseiniai</a:t>
            </a:r>
            <a:r>
              <a:rPr lang="en-US" dirty="0" smtClean="0"/>
              <a:t> landscape</a:t>
            </a:r>
            <a:endParaRPr lang="en-US" dirty="0"/>
          </a:p>
        </p:txBody>
      </p:sp>
      <p:sp>
        <p:nvSpPr>
          <p:cNvPr id="4" name="Text Placeholder 3"/>
          <p:cNvSpPr>
            <a:spLocks noGrp="1"/>
          </p:cNvSpPr>
          <p:nvPr>
            <p:ph type="body" sz="half" idx="2"/>
          </p:nvPr>
        </p:nvSpPr>
        <p:spPr/>
        <p:txBody>
          <a:bodyPr/>
          <a:lstStyle/>
          <a:p>
            <a:endParaRPr lang="en-US"/>
          </a:p>
        </p:txBody>
      </p:sp>
      <p:pic>
        <p:nvPicPr>
          <p:cNvPr id="1030" name="Picture 6" descr="http://t2.gstatic.com/images?q=tbn:ANd9GcSve_tqfhM4dQlRoykftNH43PTk8r7Z7sodx63XmId6jFL4WcBo"/>
          <p:cNvPicPr>
            <a:picLocks noGrp="1" noChangeAspect="1" noChangeArrowheads="1"/>
          </p:cNvPicPr>
          <p:nvPr>
            <p:ph type="pic" idx="1"/>
          </p:nvPr>
        </p:nvPicPr>
        <p:blipFill>
          <a:blip r:embed="rId3" cstate="print"/>
          <a:srcRect l="3832" r="3832"/>
          <a:stretch>
            <a:fillRect/>
          </a:stretch>
        </p:blipFill>
        <p:spPr bwMode="auto">
          <a:xfrm>
            <a:off x="0" y="-1"/>
            <a:ext cx="9173560" cy="6858001"/>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Using a scythe</a:t>
            </a:r>
            <a:br>
              <a:rPr lang="en-US" sz="4000" dirty="0" smtClean="0"/>
            </a:br>
            <a:endParaRPr lang="en-US" sz="4000" dirty="0"/>
          </a:p>
        </p:txBody>
      </p:sp>
      <p:sp>
        <p:nvSpPr>
          <p:cNvPr id="4" name="Text Placeholder 3"/>
          <p:cNvSpPr>
            <a:spLocks noGrp="1"/>
          </p:cNvSpPr>
          <p:nvPr>
            <p:ph type="body" sz="half" idx="2"/>
          </p:nvPr>
        </p:nvSpPr>
        <p:spPr/>
        <p:txBody>
          <a:bodyPr/>
          <a:lstStyle/>
          <a:p>
            <a:endParaRPr lang="en-US" dirty="0"/>
          </a:p>
        </p:txBody>
      </p:sp>
      <p:pic>
        <p:nvPicPr>
          <p:cNvPr id="5" name="Picture Placeholder 4" descr="http://1.bp.blogspot.com/_ZpAvIMQzQzE/S_H7h9rOhLI/AAAAAAAAAFk/I0hhr55PNg8/s400/1945+Russian++painting+-+Haymaking-+by+Plastov+-+960.jpg">
            <a:hlinkClick r:id="rId3"/>
          </p:cNvPr>
          <p:cNvPicPr>
            <a:picLocks noGrp="1"/>
          </p:cNvPicPr>
          <p:nvPr>
            <p:ph type="pic" idx="1"/>
          </p:nvPr>
        </p:nvPicPr>
        <p:blipFill>
          <a:blip r:embed="rId4" cstate="print"/>
          <a:srcRect l="1016" r="1016"/>
          <a:stretch>
            <a:fillRect/>
          </a:stretch>
        </p:blipFill>
        <p:spPr bwMode="auto">
          <a:xfrm>
            <a:off x="3000374" y="0"/>
            <a:ext cx="6143625" cy="4953000"/>
          </a:xfrm>
          <a:prstGeom prst="rect">
            <a:avLst/>
          </a:prstGeom>
          <a:noFill/>
          <a:ln w="9525">
            <a:noFill/>
            <a:miter lim="800000"/>
            <a:headEnd/>
            <a:tailEnd/>
          </a:ln>
        </p:spPr>
      </p:pic>
      <p:pic>
        <p:nvPicPr>
          <p:cNvPr id="6" name="Picture 5" descr="http://1.bp.blogspot.com/_ZpAvIMQzQzE/S_iccD4GwfI/AAAAAAAAAF0/2fZdFeq6jIA/s400/19th+century+painting+of+English+woman+with+scythe+--+by+Henry+Bacon.jpg">
            <a:hlinkClick r:id="rId5"/>
          </p:cNvPr>
          <p:cNvPicPr/>
          <p:nvPr/>
        </p:nvPicPr>
        <p:blipFill>
          <a:blip r:embed="rId6" cstate="print"/>
          <a:srcRect l="14907" r="3106"/>
          <a:stretch>
            <a:fillRect/>
          </a:stretch>
        </p:blipFill>
        <p:spPr bwMode="auto">
          <a:xfrm>
            <a:off x="0" y="0"/>
            <a:ext cx="2971800" cy="64770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l="5128" t="10669" r="8173" b="15198"/>
          <a:stretch>
            <a:fillRect/>
          </a:stretch>
        </p:blipFill>
        <p:spPr bwMode="auto">
          <a:xfrm>
            <a:off x="685800" y="1524000"/>
            <a:ext cx="7467600" cy="4343400"/>
          </a:xfrm>
          <a:prstGeom prst="rect">
            <a:avLst/>
          </a:prstGeom>
          <a:solidFill>
            <a:srgbClr val="7030A0"/>
          </a:solidFill>
          <a:ln cmpd="thickThin">
            <a:headEnd/>
            <a:tailEnd/>
          </a:ln>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609600" y="2133600"/>
            <a:ext cx="1676400" cy="369332"/>
          </a:xfrm>
          <a:prstGeom prst="rect">
            <a:avLst/>
          </a:prstGeom>
          <a:noFill/>
        </p:spPr>
        <p:txBody>
          <a:bodyPr wrap="square" rtlCol="0">
            <a:spAutoFit/>
          </a:bodyPr>
          <a:lstStyle/>
          <a:p>
            <a:endParaRPr lang="en-US" dirty="0"/>
          </a:p>
        </p:txBody>
      </p:sp>
      <p:sp>
        <p:nvSpPr>
          <p:cNvPr id="8" name="TextBox 7"/>
          <p:cNvSpPr txBox="1"/>
          <p:nvPr/>
        </p:nvSpPr>
        <p:spPr>
          <a:xfrm>
            <a:off x="838200" y="2514600"/>
            <a:ext cx="1676400" cy="369332"/>
          </a:xfrm>
          <a:prstGeom prst="rect">
            <a:avLst/>
          </a:prstGeom>
          <a:noFill/>
        </p:spPr>
        <p:txBody>
          <a:bodyPr wrap="square" rtlCol="0">
            <a:spAutoFit/>
          </a:bodyPr>
          <a:lstStyle/>
          <a:p>
            <a:r>
              <a:rPr lang="en-US" dirty="0" smtClean="0">
                <a:solidFill>
                  <a:srgbClr val="C00000"/>
                </a:solidFill>
              </a:rPr>
              <a:t>*</a:t>
            </a:r>
            <a:r>
              <a:rPr lang="en-US" dirty="0" smtClean="0"/>
              <a:t> </a:t>
            </a:r>
            <a:r>
              <a:rPr lang="en-US" sz="1200" dirty="0" smtClean="0">
                <a:solidFill>
                  <a:srgbClr val="C00000"/>
                </a:solidFill>
              </a:rPr>
              <a:t>Klaipeda/Memel</a:t>
            </a:r>
            <a:endParaRPr lang="en-US" sz="1200" dirty="0">
              <a:solidFill>
                <a:srgbClr val="C00000"/>
              </a:solidFill>
            </a:endParaRPr>
          </a:p>
        </p:txBody>
      </p:sp>
      <p:sp>
        <p:nvSpPr>
          <p:cNvPr id="9" name="TextBox 8"/>
          <p:cNvSpPr txBox="1"/>
          <p:nvPr/>
        </p:nvSpPr>
        <p:spPr>
          <a:xfrm>
            <a:off x="3276600" y="4038600"/>
            <a:ext cx="1600200" cy="276999"/>
          </a:xfrm>
          <a:prstGeom prst="rect">
            <a:avLst/>
          </a:prstGeom>
          <a:noFill/>
        </p:spPr>
        <p:txBody>
          <a:bodyPr wrap="square" rtlCol="0">
            <a:spAutoFit/>
          </a:bodyPr>
          <a:lstStyle/>
          <a:p>
            <a:r>
              <a:rPr lang="en-US" sz="1200" dirty="0" smtClean="0">
                <a:solidFill>
                  <a:srgbClr val="C00000"/>
                </a:solidFill>
              </a:rPr>
              <a:t>*Kaunas</a:t>
            </a:r>
            <a:endParaRPr lang="en-US" sz="1200" dirty="0">
              <a:solidFill>
                <a:srgbClr val="C00000"/>
              </a:solidFill>
            </a:endParaRPr>
          </a:p>
        </p:txBody>
      </p:sp>
      <p:sp>
        <p:nvSpPr>
          <p:cNvPr id="10" name="TextBox 9"/>
          <p:cNvSpPr txBox="1"/>
          <p:nvPr/>
        </p:nvSpPr>
        <p:spPr>
          <a:xfrm>
            <a:off x="4343400" y="4419601"/>
            <a:ext cx="990600" cy="276999"/>
          </a:xfrm>
          <a:prstGeom prst="rect">
            <a:avLst/>
          </a:prstGeom>
          <a:noFill/>
        </p:spPr>
        <p:txBody>
          <a:bodyPr wrap="square" rtlCol="0">
            <a:spAutoFit/>
          </a:bodyPr>
          <a:lstStyle/>
          <a:p>
            <a:r>
              <a:rPr lang="en-US" sz="1200" dirty="0" smtClean="0">
                <a:solidFill>
                  <a:srgbClr val="C00000"/>
                </a:solidFill>
              </a:rPr>
              <a:t>*Vilnius</a:t>
            </a:r>
            <a:endParaRPr lang="en-US" sz="1200" dirty="0">
              <a:solidFill>
                <a:srgbClr val="C00000"/>
              </a:solidFill>
            </a:endParaRPr>
          </a:p>
        </p:txBody>
      </p:sp>
      <p:sp>
        <p:nvSpPr>
          <p:cNvPr id="11" name="TextBox 10"/>
          <p:cNvSpPr txBox="1"/>
          <p:nvPr/>
        </p:nvSpPr>
        <p:spPr>
          <a:xfrm>
            <a:off x="381000" y="2971800"/>
            <a:ext cx="1447800" cy="1200329"/>
          </a:xfrm>
          <a:prstGeom prst="rect">
            <a:avLst/>
          </a:prstGeom>
          <a:noFill/>
        </p:spPr>
        <p:txBody>
          <a:bodyPr wrap="square" rtlCol="0">
            <a:spAutoFit/>
          </a:bodyPr>
          <a:lstStyle/>
          <a:p>
            <a:r>
              <a:rPr lang="en-US" dirty="0" smtClean="0"/>
              <a:t>German territory, called </a:t>
            </a:r>
            <a:r>
              <a:rPr lang="en-US" dirty="0" err="1" smtClean="0"/>
              <a:t>Memelland</a:t>
            </a:r>
            <a:endParaRPr lang="en-US" dirty="0"/>
          </a:p>
        </p:txBody>
      </p:sp>
      <p:sp>
        <p:nvSpPr>
          <p:cNvPr id="13" name="Freeform 12"/>
          <p:cNvSpPr/>
          <p:nvPr/>
        </p:nvSpPr>
        <p:spPr>
          <a:xfrm>
            <a:off x="990600" y="2362200"/>
            <a:ext cx="1231900" cy="1533525"/>
          </a:xfrm>
          <a:custGeom>
            <a:avLst/>
            <a:gdLst>
              <a:gd name="connsiteX0" fmla="*/ 0 w 1384300"/>
              <a:gd name="connsiteY0" fmla="*/ 0 h 1609725"/>
              <a:gd name="connsiteX1" fmla="*/ 66675 w 1384300"/>
              <a:gd name="connsiteY1" fmla="*/ 47625 h 1609725"/>
              <a:gd name="connsiteX2" fmla="*/ 114300 w 1384300"/>
              <a:gd name="connsiteY2" fmla="*/ 219075 h 1609725"/>
              <a:gd name="connsiteX3" fmla="*/ 161925 w 1384300"/>
              <a:gd name="connsiteY3" fmla="*/ 428625 h 1609725"/>
              <a:gd name="connsiteX4" fmla="*/ 219075 w 1384300"/>
              <a:gd name="connsiteY4" fmla="*/ 552450 h 1609725"/>
              <a:gd name="connsiteX5" fmla="*/ 266700 w 1384300"/>
              <a:gd name="connsiteY5" fmla="*/ 657225 h 1609725"/>
              <a:gd name="connsiteX6" fmla="*/ 371475 w 1384300"/>
              <a:gd name="connsiteY6" fmla="*/ 723900 h 1609725"/>
              <a:gd name="connsiteX7" fmla="*/ 533400 w 1384300"/>
              <a:gd name="connsiteY7" fmla="*/ 914400 h 1609725"/>
              <a:gd name="connsiteX8" fmla="*/ 666750 w 1384300"/>
              <a:gd name="connsiteY8" fmla="*/ 1047750 h 1609725"/>
              <a:gd name="connsiteX9" fmla="*/ 933450 w 1384300"/>
              <a:gd name="connsiteY9" fmla="*/ 1314450 h 1609725"/>
              <a:gd name="connsiteX10" fmla="*/ 1314450 w 1384300"/>
              <a:gd name="connsiteY10" fmla="*/ 1562100 h 1609725"/>
              <a:gd name="connsiteX11" fmla="*/ 1352550 w 1384300"/>
              <a:gd name="connsiteY11" fmla="*/ 1600200 h 1609725"/>
              <a:gd name="connsiteX12" fmla="*/ 1219200 w 1384300"/>
              <a:gd name="connsiteY12" fmla="*/ 1571625 h 1609725"/>
              <a:gd name="connsiteX13" fmla="*/ 1333500 w 1384300"/>
              <a:gd name="connsiteY13" fmla="*/ 1581150 h 1609725"/>
              <a:gd name="connsiteX14" fmla="*/ 1343025 w 1384300"/>
              <a:gd name="connsiteY14" fmla="*/ 1581150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4300" h="1609725">
                <a:moveTo>
                  <a:pt x="0" y="0"/>
                </a:moveTo>
                <a:cubicBezTo>
                  <a:pt x="23812" y="5556"/>
                  <a:pt x="47625" y="11113"/>
                  <a:pt x="66675" y="47625"/>
                </a:cubicBezTo>
                <a:cubicBezTo>
                  <a:pt x="85725" y="84137"/>
                  <a:pt x="98425" y="155575"/>
                  <a:pt x="114300" y="219075"/>
                </a:cubicBezTo>
                <a:cubicBezTo>
                  <a:pt x="130175" y="282575"/>
                  <a:pt x="144462" y="373062"/>
                  <a:pt x="161925" y="428625"/>
                </a:cubicBezTo>
                <a:cubicBezTo>
                  <a:pt x="179388" y="484188"/>
                  <a:pt x="201613" y="514350"/>
                  <a:pt x="219075" y="552450"/>
                </a:cubicBezTo>
                <a:cubicBezTo>
                  <a:pt x="236537" y="590550"/>
                  <a:pt x="241300" y="628650"/>
                  <a:pt x="266700" y="657225"/>
                </a:cubicBezTo>
                <a:cubicBezTo>
                  <a:pt x="292100" y="685800"/>
                  <a:pt x="327025" y="681038"/>
                  <a:pt x="371475" y="723900"/>
                </a:cubicBezTo>
                <a:cubicBezTo>
                  <a:pt x="415925" y="766762"/>
                  <a:pt x="484188" y="860425"/>
                  <a:pt x="533400" y="914400"/>
                </a:cubicBezTo>
                <a:cubicBezTo>
                  <a:pt x="582612" y="968375"/>
                  <a:pt x="666750" y="1047750"/>
                  <a:pt x="666750" y="1047750"/>
                </a:cubicBezTo>
                <a:cubicBezTo>
                  <a:pt x="733425" y="1114425"/>
                  <a:pt x="825500" y="1228725"/>
                  <a:pt x="933450" y="1314450"/>
                </a:cubicBezTo>
                <a:cubicBezTo>
                  <a:pt x="1041400" y="1400175"/>
                  <a:pt x="1244600" y="1514475"/>
                  <a:pt x="1314450" y="1562100"/>
                </a:cubicBezTo>
                <a:cubicBezTo>
                  <a:pt x="1384300" y="1609725"/>
                  <a:pt x="1368425" y="1598613"/>
                  <a:pt x="1352550" y="1600200"/>
                </a:cubicBezTo>
                <a:cubicBezTo>
                  <a:pt x="1336675" y="1601788"/>
                  <a:pt x="1222375" y="1574800"/>
                  <a:pt x="1219200" y="1571625"/>
                </a:cubicBezTo>
                <a:cubicBezTo>
                  <a:pt x="1216025" y="1568450"/>
                  <a:pt x="1312863" y="1579563"/>
                  <a:pt x="1333500" y="1581150"/>
                </a:cubicBezTo>
                <a:cubicBezTo>
                  <a:pt x="1354137" y="1582737"/>
                  <a:pt x="1348581" y="1581943"/>
                  <a:pt x="1343025" y="158115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2971800" y="2133600"/>
            <a:ext cx="2209800" cy="646331"/>
          </a:xfrm>
          <a:prstGeom prst="rect">
            <a:avLst/>
          </a:prstGeom>
          <a:noFill/>
        </p:spPr>
        <p:txBody>
          <a:bodyPr wrap="square" rtlCol="0">
            <a:spAutoFit/>
          </a:bodyPr>
          <a:lstStyle/>
          <a:p>
            <a:r>
              <a:rPr lang="en-US" dirty="0" smtClean="0"/>
              <a:t>Ruled by Tsarist Russia as </a:t>
            </a:r>
            <a:endParaRPr lang="en-US" dirty="0"/>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533400"/>
            <a:ext cx="3150121" cy="769441"/>
          </a:xfrm>
          <a:prstGeom prst="rect">
            <a:avLst/>
          </a:prstGeom>
        </p:spPr>
        <p:txBody>
          <a:bodyPr wrap="square">
            <a:spAutoFit/>
          </a:bodyPr>
          <a:lstStyle/>
          <a:p>
            <a:r>
              <a:rPr lang="ru-RU" sz="4400" dirty="0" smtClean="0"/>
              <a:t>Мачюлис</a:t>
            </a:r>
            <a:endParaRPr lang="en-US" sz="4400" dirty="0"/>
          </a:p>
        </p:txBody>
      </p:sp>
      <p:sp>
        <p:nvSpPr>
          <p:cNvPr id="3" name="Rectangle 2"/>
          <p:cNvSpPr/>
          <p:nvPr/>
        </p:nvSpPr>
        <p:spPr>
          <a:xfrm rot="20543465">
            <a:off x="4148646" y="2362200"/>
            <a:ext cx="2404554" cy="769441"/>
          </a:xfrm>
          <a:prstGeom prst="rect">
            <a:avLst/>
          </a:prstGeom>
        </p:spPr>
        <p:txBody>
          <a:bodyPr wrap="square">
            <a:spAutoFit/>
          </a:bodyPr>
          <a:lstStyle/>
          <a:p>
            <a:r>
              <a:rPr lang="ru-RU" sz="4400" dirty="0" smtClean="0"/>
              <a:t>Литва</a:t>
            </a:r>
            <a:endParaRPr lang="en-US" sz="4400" dirty="0"/>
          </a:p>
        </p:txBody>
      </p:sp>
      <p:sp>
        <p:nvSpPr>
          <p:cNvPr id="4" name="Rectangle 3"/>
          <p:cNvSpPr/>
          <p:nvPr/>
        </p:nvSpPr>
        <p:spPr>
          <a:xfrm>
            <a:off x="4005178" y="4783215"/>
            <a:ext cx="2502608" cy="769441"/>
          </a:xfrm>
          <a:prstGeom prst="rect">
            <a:avLst/>
          </a:prstGeom>
        </p:spPr>
        <p:txBody>
          <a:bodyPr wrap="square">
            <a:spAutoFit/>
          </a:bodyPr>
          <a:lstStyle/>
          <a:p>
            <a:r>
              <a:rPr lang="ru-RU" sz="4400" dirty="0" smtClean="0"/>
              <a:t>Америка</a:t>
            </a:r>
            <a:endParaRPr lang="en-US" sz="4400" dirty="0"/>
          </a:p>
        </p:txBody>
      </p:sp>
      <p:sp>
        <p:nvSpPr>
          <p:cNvPr id="6" name="Rectangle 5"/>
          <p:cNvSpPr/>
          <p:nvPr/>
        </p:nvSpPr>
        <p:spPr>
          <a:xfrm rot="2176651">
            <a:off x="762001" y="2438400"/>
            <a:ext cx="2667000" cy="769441"/>
          </a:xfrm>
          <a:prstGeom prst="rect">
            <a:avLst/>
          </a:prstGeom>
        </p:spPr>
        <p:txBody>
          <a:bodyPr wrap="square">
            <a:spAutoFit/>
          </a:bodyPr>
          <a:lstStyle/>
          <a:p>
            <a:r>
              <a:rPr lang="ru-RU" sz="4400" dirty="0" smtClean="0"/>
              <a:t>Индиана</a:t>
            </a:r>
            <a:endParaRPr lang="en-US" sz="4400" dirty="0"/>
          </a:p>
        </p:txBody>
      </p:sp>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lfc.lt/res/260x189/knygnesys_1.JPG"/>
          <p:cNvPicPr>
            <a:picLocks noChangeAspect="1" noChangeArrowheads="1"/>
          </p:cNvPicPr>
          <p:nvPr/>
        </p:nvPicPr>
        <p:blipFill>
          <a:blip r:embed="rId3" cstate="print"/>
          <a:srcRect/>
          <a:stretch>
            <a:fillRect/>
          </a:stretch>
        </p:blipFill>
        <p:spPr bwMode="auto">
          <a:xfrm>
            <a:off x="360362" y="134816"/>
            <a:ext cx="8402638" cy="6205024"/>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8/82/Memelland_map.png"/>
          <p:cNvPicPr>
            <a:picLocks noChangeAspect="1" noChangeArrowheads="1"/>
          </p:cNvPicPr>
          <p:nvPr/>
        </p:nvPicPr>
        <p:blipFill>
          <a:blip r:embed="rId3" cstate="print"/>
          <a:srcRect/>
          <a:stretch>
            <a:fillRect/>
          </a:stretch>
        </p:blipFill>
        <p:spPr bwMode="auto">
          <a:xfrm>
            <a:off x="1553125" y="0"/>
            <a:ext cx="7590875" cy="5794926"/>
          </a:xfrm>
          <a:prstGeom prst="rect">
            <a:avLst/>
          </a:prstGeom>
          <a:noFill/>
        </p:spPr>
      </p:pic>
    </p:spTree>
  </p:cSld>
  <p:clrMapOvr>
    <a:masterClrMapping/>
  </p:clrMapOvr>
  <p:transition spd="med">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799</TotalTime>
  <Words>2295</Words>
  <Application>Microsoft Office PowerPoint</Application>
  <PresentationFormat>On-screen Show (4:3)</PresentationFormat>
  <Paragraphs>185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Civic</vt:lpstr>
      <vt:lpstr>Jonas Mačiulis  MAIRONIS</vt:lpstr>
      <vt:lpstr>Raseiniai is just west of the center of Lithuania.</vt:lpstr>
      <vt:lpstr>Raseiniai</vt:lpstr>
      <vt:lpstr>Raseiniai landscape</vt:lpstr>
      <vt:lpstr>Using a scythe </vt:lpstr>
      <vt:lpstr>PowerPoint Presentation</vt:lpstr>
      <vt:lpstr>PowerPoint Presentation</vt:lpstr>
      <vt:lpstr>PowerPoint Presentation</vt:lpstr>
      <vt:lpstr>PowerPoint Presentation</vt:lpstr>
      <vt:lpstr>PowerPoint Presentation</vt:lpstr>
      <vt:lpstr>PowerPoint Presentation</vt:lpstr>
      <vt:lpstr>Kauno Maironio gimnazija</vt:lpstr>
      <vt:lpstr>Beautiful Kaunas. Seminary grounds are on the left near the statehouse or Rotue</vt:lpstr>
      <vt:lpstr>St. Petersburg</vt:lpstr>
      <vt:lpstr>1909  Back home again in Kaunas</vt:lpstr>
      <vt:lpstr>PowerPoint Presentation</vt:lpstr>
      <vt:lpstr>PowerPoint Presentation</vt:lpstr>
      <vt:lpstr>PowerPoint Presentation</vt:lpstr>
      <vt:lpstr>PowerPoint Presentation</vt:lpstr>
      <vt:lpstr>PowerPoint Presentation</vt:lpstr>
      <vt:lpstr>PowerPoint Presentation</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Jonas Maciulis  MAIRONIS</dc:title>
  <dc:creator>Jim and Daiva</dc:creator>
  <cp:lastModifiedBy>Inga</cp:lastModifiedBy>
  <cp:revision>65</cp:revision>
  <dcterms:created xsi:type="dcterms:W3CDTF">2012-09-11T02:33:33Z</dcterms:created>
  <dcterms:modified xsi:type="dcterms:W3CDTF">2012-10-06T04:13:15Z</dcterms:modified>
</cp:coreProperties>
</file>