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0" r:id="rId6"/>
    <p:sldId id="258" r:id="rId7"/>
    <p:sldId id="261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1A07-2EB9-4DF2-9121-3D1BB399DD22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8455-F1F0-44AA-9C3F-857DAB36D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7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1A07-2EB9-4DF2-9121-3D1BB399DD22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8455-F1F0-44AA-9C3F-857DAB36D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24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1A07-2EB9-4DF2-9121-3D1BB399DD22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8455-F1F0-44AA-9C3F-857DAB36D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131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1A07-2EB9-4DF2-9121-3D1BB399DD22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8455-F1F0-44AA-9C3F-857DAB36D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426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1A07-2EB9-4DF2-9121-3D1BB399DD22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8455-F1F0-44AA-9C3F-857DAB36D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327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1A07-2EB9-4DF2-9121-3D1BB399DD22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8455-F1F0-44AA-9C3F-857DAB36D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08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1A07-2EB9-4DF2-9121-3D1BB399DD22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8455-F1F0-44AA-9C3F-857DAB36D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150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1A07-2EB9-4DF2-9121-3D1BB399DD22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8455-F1F0-44AA-9C3F-857DAB36D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837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1A07-2EB9-4DF2-9121-3D1BB399DD22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8455-F1F0-44AA-9C3F-857DAB36D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69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1A07-2EB9-4DF2-9121-3D1BB399DD22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8455-F1F0-44AA-9C3F-857DAB36D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573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1A07-2EB9-4DF2-9121-3D1BB399DD22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8455-F1F0-44AA-9C3F-857DAB36D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235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1A07-2EB9-4DF2-9121-3D1BB399DD22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8455-F1F0-44AA-9C3F-857DAB36D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881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docid=8rQDkk5A1mNoBM&amp;tbnid=1vK3ilMFMQ0CcM:&amp;ved=0CAUQjRw&amp;url=http://www.vilniaustautodaile.lt/index.php?view=detail&amp;id=47&amp;option=com_joomgallery&amp;Itemid=94&amp;lang=lt&amp;ei=13cUUYSWMKugyAGrxYGIAg&amp;bvm=bv.42080656,d.aWc&amp;psig=AFQjCNFSDPbZEekdyJjXLWk1jFPx0IB8MQ&amp;ust=136038211391820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rt.lt/mediateka/irasas/255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KARPINIAI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153400" cy="3276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 err="1" smtClean="0">
                <a:solidFill>
                  <a:schemeClr val="tx1"/>
                </a:solidFill>
              </a:rPr>
              <a:t>Popieriaus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karpinių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gimė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Rytų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šalyse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*V</a:t>
            </a:r>
            <a:r>
              <a:rPr lang="lt-LT" dirty="0" smtClean="0">
                <a:solidFill>
                  <a:schemeClr val="tx1"/>
                </a:solidFill>
              </a:rPr>
              <a:t>ėliau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paplito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visą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pasaul</a:t>
            </a:r>
            <a:r>
              <a:rPr lang="lt-LT" dirty="0" smtClean="0">
                <a:solidFill>
                  <a:schemeClr val="tx1"/>
                </a:solidFill>
              </a:rPr>
              <a:t>į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 err="1" smtClean="0">
                <a:solidFill>
                  <a:schemeClr val="tx1"/>
                </a:solidFill>
              </a:rPr>
              <a:t>Meninių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karpinių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trūkumas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err="1" smtClean="0">
                <a:solidFill>
                  <a:schemeClr val="tx1"/>
                </a:solidFill>
              </a:rPr>
              <a:t>padaryti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nepatvarios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medžiagos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err="1" smtClean="0">
                <a:solidFill>
                  <a:schemeClr val="tx1"/>
                </a:solidFill>
              </a:rPr>
              <a:t>popieriaus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* </a:t>
            </a:r>
            <a:r>
              <a:rPr lang="lt-LT" dirty="0" smtClean="0">
                <a:solidFill>
                  <a:schemeClr val="tx1"/>
                </a:solidFill>
              </a:rPr>
              <a:t>L</a:t>
            </a:r>
            <a:r>
              <a:rPr lang="en-US" dirty="0" err="1" smtClean="0">
                <a:solidFill>
                  <a:schemeClr val="tx1"/>
                </a:solidFill>
              </a:rPr>
              <a:t>abai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mažai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išlikę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senovės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kūrinių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http://www.travel.lt:80/ntisFiles/uploadedImages/scan0013200811181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1533525" cy="2238723"/>
          </a:xfrm>
          <a:prstGeom prst="rect">
            <a:avLst/>
          </a:prstGeom>
          <a:noFill/>
        </p:spPr>
      </p:pic>
      <p:pic>
        <p:nvPicPr>
          <p:cNvPr id="4100" name="Picture 4" descr="http://www.amatukraite.lt/amatukraite/media/catalog/product/cache/1/image/c841dfb9a1d943600247e99b27951424/k/a/karpiniai-4-su-pavel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1261229" cy="2514600"/>
          </a:xfrm>
          <a:prstGeom prst="rect">
            <a:avLst/>
          </a:prstGeom>
          <a:noFill/>
        </p:spPr>
      </p:pic>
      <p:pic>
        <p:nvPicPr>
          <p:cNvPr id="4102" name="Picture 6" descr="http://www.vilniaustautodaile.lt/index.php?view=image&amp;format=raw&amp;type=img&amp;id=47&amp;option=com_joomgallery&amp;Itemid=94&amp;lang=l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105400"/>
            <a:ext cx="3810000" cy="1571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9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darbeliai.lt/out/front/img/data/199/800x800/28179.jpg"/>
          <p:cNvPicPr>
            <a:picLocks noChangeAspect="1" noChangeArrowheads="1"/>
          </p:cNvPicPr>
          <p:nvPr/>
        </p:nvPicPr>
        <p:blipFill>
          <a:blip r:embed="rId2" cstate="print"/>
          <a:srcRect l="25000" r="20000" b="5333"/>
          <a:stretch>
            <a:fillRect/>
          </a:stretch>
        </p:blipFill>
        <p:spPr bwMode="auto">
          <a:xfrm>
            <a:off x="5943600" y="152400"/>
            <a:ext cx="3069465" cy="3962400"/>
          </a:xfrm>
          <a:prstGeom prst="rect">
            <a:avLst/>
          </a:prstGeom>
          <a:noFill/>
        </p:spPr>
      </p:pic>
      <p:pic>
        <p:nvPicPr>
          <p:cNvPr id="23558" name="Picture 6" descr="http://www.amatukraite.lt/amatukraite/media/catalog/product/cache/1/image/c841dfb9a1d943600247e99b27951424/a/m/amatu-kraitei-karpiniai-5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727721" cy="4419600"/>
          </a:xfrm>
          <a:prstGeom prst="rect">
            <a:avLst/>
          </a:prstGeom>
          <a:noFill/>
        </p:spPr>
      </p:pic>
      <p:pic>
        <p:nvPicPr>
          <p:cNvPr id="23554" name="Picture 2" descr="http://www.auksarankes.lt/forumas/pics/odeta_brazeniene_karpinia_3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29000"/>
            <a:ext cx="4286250" cy="3162301"/>
          </a:xfrm>
          <a:prstGeom prst="rect">
            <a:avLst/>
          </a:prstGeom>
          <a:noFill/>
        </p:spPr>
      </p:pic>
      <p:pic>
        <p:nvPicPr>
          <p:cNvPr id="23560" name="Picture 8" descr="http://img1.liveinternet.ru/images/attach/c/5/87/616/87616779_3971977_odeta_brazeniene_karpinia_b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52400"/>
            <a:ext cx="2437141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dirty="0" smtClean="0">
                <a:hlinkClick r:id="rId2"/>
              </a:rPr>
              <a:t>http://www.lrt.lt/mediateka/irasas/</a:t>
            </a:r>
            <a:r>
              <a:rPr lang="en-US" sz="2000" dirty="0" smtClean="0">
                <a:hlinkClick r:id="rId2"/>
              </a:rPr>
              <a:t>2552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Klaidas</a:t>
            </a:r>
            <a:r>
              <a:rPr lang="en-US" sz="2000" dirty="0" smtClean="0"/>
              <a:t> </a:t>
            </a:r>
            <a:r>
              <a:rPr lang="en-US" sz="2000" dirty="0" err="1" smtClean="0"/>
              <a:t>Navickas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(~13:18 – 18:42)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Žymesnės karpinių menininkės ir šios srities </a:t>
            </a:r>
          </a:p>
          <a:p>
            <a:r>
              <a:rPr lang="lt-LT" sz="2400" dirty="0" smtClean="0"/>
              <a:t>mokyklos pradininkės:</a:t>
            </a:r>
          </a:p>
          <a:p>
            <a:r>
              <a:rPr lang="lt-LT" sz="2400" dirty="0" smtClean="0"/>
              <a:t>J. Daniliauskienė ir N. Jurėnienė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4648200"/>
          </a:xfrm>
        </p:spPr>
        <p:txBody>
          <a:bodyPr>
            <a:noAutofit/>
          </a:bodyPr>
          <a:lstStyle/>
          <a:p>
            <a:r>
              <a:rPr lang="en-US" dirty="0" err="1" smtClean="0"/>
              <a:t>Lietuvoje</a:t>
            </a:r>
            <a:r>
              <a:rPr lang="en-US" dirty="0" smtClean="0"/>
              <a:t> </a:t>
            </a:r>
            <a:r>
              <a:rPr lang="en-US" dirty="0" err="1" smtClean="0"/>
              <a:t>popieriaus</a:t>
            </a:r>
            <a:r>
              <a:rPr lang="en-US" dirty="0" smtClean="0"/>
              <a:t> </a:t>
            </a:r>
            <a:r>
              <a:rPr lang="en-US" dirty="0" err="1" smtClean="0"/>
              <a:t>karpiniais</a:t>
            </a:r>
            <a:r>
              <a:rPr lang="en-US" dirty="0" smtClean="0"/>
              <a:t> </a:t>
            </a:r>
            <a:r>
              <a:rPr lang="en-US" dirty="0" err="1" smtClean="0"/>
              <a:t>pradėta</a:t>
            </a:r>
            <a:r>
              <a:rPr lang="en-US" dirty="0" smtClean="0"/>
              <a:t> </a:t>
            </a:r>
            <a:r>
              <a:rPr lang="en-US" dirty="0" err="1" smtClean="0"/>
              <a:t>užsiiminėti</a:t>
            </a:r>
            <a:r>
              <a:rPr lang="en-US" dirty="0" smtClean="0"/>
              <a:t> XVI a. </a:t>
            </a:r>
          </a:p>
          <a:p>
            <a:r>
              <a:rPr lang="en-US" dirty="0" err="1" smtClean="0"/>
              <a:t>Daugelis</a:t>
            </a:r>
            <a:r>
              <a:rPr lang="en-US" dirty="0" smtClean="0"/>
              <a:t> </a:t>
            </a:r>
            <a:r>
              <a:rPr lang="en-US" dirty="0" err="1" smtClean="0"/>
              <a:t>tautų</a:t>
            </a:r>
            <a:r>
              <a:rPr lang="en-US" dirty="0" smtClean="0"/>
              <a:t> </a:t>
            </a:r>
            <a:r>
              <a:rPr lang="en-US" dirty="0" err="1" smtClean="0"/>
              <a:t>iškarpas</a:t>
            </a:r>
            <a:r>
              <a:rPr lang="en-US" dirty="0" smtClean="0"/>
              <a:t> </a:t>
            </a:r>
            <a:r>
              <a:rPr lang="en-US" dirty="0" err="1" smtClean="0"/>
              <a:t>nuo</a:t>
            </a:r>
            <a:r>
              <a:rPr lang="en-US" dirty="0" smtClean="0"/>
              <a:t> </a:t>
            </a:r>
            <a:r>
              <a:rPr lang="en-US" dirty="0" err="1" smtClean="0"/>
              <a:t>seno</a:t>
            </a:r>
            <a:r>
              <a:rPr lang="en-US" dirty="0" smtClean="0"/>
              <a:t> </a:t>
            </a:r>
            <a:r>
              <a:rPr lang="en-US" dirty="0" err="1" smtClean="0"/>
              <a:t>naudodavo</a:t>
            </a:r>
            <a:r>
              <a:rPr lang="en-US" dirty="0" smtClean="0"/>
              <a:t> </a:t>
            </a:r>
            <a:r>
              <a:rPr lang="en-US" dirty="0" err="1" smtClean="0"/>
              <a:t>savo</a:t>
            </a:r>
            <a:r>
              <a:rPr lang="en-US" dirty="0" smtClean="0"/>
              <a:t> </a:t>
            </a:r>
            <a:r>
              <a:rPr lang="en-US" dirty="0" err="1" smtClean="0"/>
              <a:t>būstui</a:t>
            </a:r>
            <a:r>
              <a:rPr lang="en-US" dirty="0" smtClean="0"/>
              <a:t> </a:t>
            </a:r>
            <a:r>
              <a:rPr lang="en-US" dirty="0" err="1" smtClean="0"/>
              <a:t>papuošti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gražindavo</a:t>
            </a:r>
            <a:r>
              <a:rPr lang="en-US" dirty="0" smtClean="0"/>
              <a:t> </a:t>
            </a:r>
            <a:r>
              <a:rPr lang="en-US" dirty="0" err="1" smtClean="0"/>
              <a:t>žibalinių</a:t>
            </a:r>
            <a:r>
              <a:rPr lang="en-US" dirty="0" smtClean="0"/>
              <a:t> </a:t>
            </a:r>
            <a:r>
              <a:rPr lang="en-US" dirty="0" err="1" smtClean="0"/>
              <a:t>lempų</a:t>
            </a:r>
            <a:r>
              <a:rPr lang="en-US" dirty="0" smtClean="0"/>
              <a:t> </a:t>
            </a:r>
            <a:r>
              <a:rPr lang="en-US" dirty="0" err="1" smtClean="0"/>
              <a:t>gaubtus</a:t>
            </a:r>
            <a:r>
              <a:rPr lang="en-US" dirty="0" smtClean="0"/>
              <a:t>, </a:t>
            </a:r>
            <a:r>
              <a:rPr lang="en-US" dirty="0" err="1" smtClean="0"/>
              <a:t>lentynas</a:t>
            </a:r>
            <a:r>
              <a:rPr lang="en-US" dirty="0" smtClean="0"/>
              <a:t>, </a:t>
            </a:r>
            <a:r>
              <a:rPr lang="en-US" dirty="0" err="1" smtClean="0"/>
              <a:t>paveikslų</a:t>
            </a:r>
            <a:r>
              <a:rPr lang="en-US" dirty="0" smtClean="0"/>
              <a:t>, </a:t>
            </a:r>
            <a:r>
              <a:rPr lang="en-US" dirty="0" err="1" smtClean="0"/>
              <a:t>veidrodžių</a:t>
            </a:r>
            <a:r>
              <a:rPr lang="en-US" dirty="0" smtClean="0"/>
              <a:t> </a:t>
            </a:r>
            <a:r>
              <a:rPr lang="en-US" dirty="0" err="1" smtClean="0"/>
              <a:t>rėmus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užuolaidėlėmis</a:t>
            </a:r>
            <a:r>
              <a:rPr lang="en-US" dirty="0" smtClean="0"/>
              <a:t> </a:t>
            </a:r>
            <a:r>
              <a:rPr lang="en-US" dirty="0" err="1" smtClean="0"/>
              <a:t>puošdavo</a:t>
            </a:r>
            <a:r>
              <a:rPr lang="en-US" dirty="0" smtClean="0"/>
              <a:t> </a:t>
            </a:r>
            <a:r>
              <a:rPr lang="en-US" dirty="0" err="1" smtClean="0"/>
              <a:t>namų</a:t>
            </a:r>
            <a:r>
              <a:rPr lang="en-US" dirty="0" smtClean="0"/>
              <a:t> </a:t>
            </a:r>
            <a:r>
              <a:rPr lang="en-US" dirty="0" err="1" smtClean="0"/>
              <a:t>langus</a:t>
            </a:r>
            <a:r>
              <a:rPr lang="en-US" dirty="0" smtClean="0"/>
              <a:t>, </a:t>
            </a:r>
            <a:r>
              <a:rPr lang="en-US" dirty="0" err="1" smtClean="0"/>
              <a:t>indaujas</a:t>
            </a:r>
            <a:r>
              <a:rPr lang="en-US" dirty="0" smtClean="0"/>
              <a:t>. </a:t>
            </a:r>
          </a:p>
        </p:txBody>
      </p:sp>
      <p:pic>
        <p:nvPicPr>
          <p:cNvPr id="5122" name="Picture 2" descr="http://ak2.polyvoreimg.com/cgi/img-thing/size/l/tid/5274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114800"/>
            <a:ext cx="2362200" cy="2362200"/>
          </a:xfrm>
          <a:prstGeom prst="rect">
            <a:avLst/>
          </a:prstGeom>
          <a:noFill/>
        </p:spPr>
      </p:pic>
      <p:pic>
        <p:nvPicPr>
          <p:cNvPr id="5124" name="Picture 4" descr="http://2.bp.blogspot.com/_qc5T1S9ZmGo/Su-jcOcMWUI/AAAAAAAAAQo/hjcmUSyKCXw/s400/Cut+paper+lampshade+butterfly1b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038600"/>
            <a:ext cx="2895600" cy="2598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51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tnopunskas.pl/uploads/tautodaile/brosiura/image002.jpg"/>
          <p:cNvPicPr>
            <a:picLocks noChangeAspect="1" noChangeArrowheads="1"/>
          </p:cNvPicPr>
          <p:nvPr/>
        </p:nvPicPr>
        <p:blipFill>
          <a:blip r:embed="rId2" cstate="print"/>
          <a:srcRect l="4056" r="43244" b="4182"/>
          <a:stretch>
            <a:fillRect/>
          </a:stretch>
        </p:blipFill>
        <p:spPr bwMode="auto">
          <a:xfrm>
            <a:off x="4451984" y="762001"/>
            <a:ext cx="4463415" cy="54102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00" r="7024"/>
          <a:stretch>
            <a:fillRect/>
          </a:stretch>
        </p:blipFill>
        <p:spPr bwMode="auto">
          <a:xfrm>
            <a:off x="228600" y="1676400"/>
            <a:ext cx="3886200" cy="391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48200" cy="348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3962400"/>
            <a:ext cx="392906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21" r="3284"/>
          <a:stretch>
            <a:fillRect/>
          </a:stretch>
        </p:blipFill>
        <p:spPr bwMode="auto">
          <a:xfrm>
            <a:off x="5105400" y="609600"/>
            <a:ext cx="3886200" cy="542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495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 </a:t>
            </a:r>
            <a:r>
              <a:rPr lang="en-US" sz="3600" dirty="0" smtClean="0"/>
              <a:t>*</a:t>
            </a:r>
            <a:r>
              <a:rPr lang="en-US" sz="3600" dirty="0" err="1" smtClean="0"/>
              <a:t>Nacionaliniai</a:t>
            </a:r>
            <a:r>
              <a:rPr lang="en-US" sz="3600" dirty="0" smtClean="0"/>
              <a:t> </a:t>
            </a:r>
            <a:r>
              <a:rPr lang="en-US" sz="3600" dirty="0" err="1" smtClean="0"/>
              <a:t>vienos</a:t>
            </a:r>
            <a:r>
              <a:rPr lang="en-US" sz="3600" dirty="0" smtClean="0"/>
              <a:t> </a:t>
            </a:r>
            <a:r>
              <a:rPr lang="en-US" sz="3600" dirty="0" err="1" smtClean="0"/>
              <a:t>ar</a:t>
            </a:r>
            <a:r>
              <a:rPr lang="en-US" sz="3600" dirty="0" smtClean="0"/>
              <a:t> </a:t>
            </a:r>
            <a:r>
              <a:rPr lang="en-US" sz="3600" dirty="0" err="1" smtClean="0"/>
              <a:t>kitos</a:t>
            </a:r>
            <a:r>
              <a:rPr lang="en-US" sz="3600" dirty="0" smtClean="0"/>
              <a:t> </a:t>
            </a:r>
            <a:r>
              <a:rPr lang="en-US" sz="3600" dirty="0" err="1" smtClean="0"/>
              <a:t>tautos</a:t>
            </a:r>
            <a:r>
              <a:rPr lang="en-US" sz="3600" dirty="0" smtClean="0"/>
              <a:t> </a:t>
            </a:r>
            <a:r>
              <a:rPr lang="en-US" sz="3600" dirty="0" err="1" smtClean="0"/>
              <a:t>bruožai</a:t>
            </a:r>
            <a:r>
              <a:rPr lang="en-US" sz="3600" dirty="0" smtClean="0"/>
              <a:t> </a:t>
            </a:r>
            <a:r>
              <a:rPr lang="en-US" sz="3600" dirty="0" err="1" smtClean="0"/>
              <a:t>karpiniuose</a:t>
            </a:r>
            <a:r>
              <a:rPr lang="en-US" sz="3600" dirty="0" smtClean="0"/>
              <a:t> </a:t>
            </a:r>
            <a:r>
              <a:rPr lang="en-US" sz="3600" dirty="0" err="1" smtClean="0"/>
              <a:t>buvo</a:t>
            </a:r>
            <a:r>
              <a:rPr lang="en-US" sz="3600" dirty="0" smtClean="0"/>
              <a:t> </a:t>
            </a:r>
            <a:r>
              <a:rPr lang="en-US" sz="3600" dirty="0" err="1" smtClean="0"/>
              <a:t>labai</a:t>
            </a:r>
            <a:r>
              <a:rPr lang="en-US" sz="3600" dirty="0" smtClean="0"/>
              <a:t> </a:t>
            </a:r>
            <a:r>
              <a:rPr lang="en-US" sz="3600" dirty="0" err="1" smtClean="0"/>
              <a:t>ryškūs</a:t>
            </a:r>
            <a:r>
              <a:rPr lang="en-US" sz="3600" dirty="0" smtClean="0"/>
              <a:t>: “</a:t>
            </a:r>
            <a:r>
              <a:rPr lang="en-US" sz="3600" dirty="0" err="1" smtClean="0"/>
              <a:t>gyvybės</a:t>
            </a:r>
            <a:r>
              <a:rPr lang="en-US" sz="3600" dirty="0" smtClean="0"/>
              <a:t> </a:t>
            </a:r>
            <a:r>
              <a:rPr lang="en-US" sz="3600" dirty="0" err="1" smtClean="0"/>
              <a:t>medžio</a:t>
            </a:r>
            <a:r>
              <a:rPr lang="en-US" sz="3600" dirty="0" smtClean="0"/>
              <a:t>” </a:t>
            </a:r>
            <a:r>
              <a:rPr lang="en-US" sz="3600" dirty="0" err="1" smtClean="0"/>
              <a:t>motyvas</a:t>
            </a:r>
            <a:r>
              <a:rPr lang="en-US" sz="3600" dirty="0" smtClean="0"/>
              <a:t>, </a:t>
            </a:r>
            <a:r>
              <a:rPr lang="en-US" sz="3600" dirty="0" err="1" smtClean="0"/>
              <a:t>ornamentiškumas</a:t>
            </a:r>
            <a:r>
              <a:rPr lang="en-US" sz="3600" dirty="0" smtClean="0"/>
              <a:t>, </a:t>
            </a:r>
            <a:r>
              <a:rPr lang="en-US" sz="3600" dirty="0" err="1" smtClean="0"/>
              <a:t>simbolika</a:t>
            </a:r>
            <a:r>
              <a:rPr lang="en-US" sz="3600" dirty="0" smtClean="0"/>
              <a:t>, </a:t>
            </a:r>
            <a:r>
              <a:rPr lang="en-US" sz="3600" dirty="0" err="1" smtClean="0"/>
              <a:t>pasakos</a:t>
            </a:r>
            <a:r>
              <a:rPr lang="en-US" sz="3600" dirty="0" smtClean="0"/>
              <a:t> </a:t>
            </a:r>
            <a:r>
              <a:rPr lang="en-US" sz="3600" dirty="0" err="1" smtClean="0"/>
              <a:t>ir</a:t>
            </a:r>
            <a:r>
              <a:rPr lang="en-US" sz="3600" dirty="0" smtClean="0"/>
              <a:t> </a:t>
            </a:r>
            <a:r>
              <a:rPr lang="en-US" sz="3600" dirty="0" smtClean="0"/>
              <a:t>pan</a:t>
            </a:r>
            <a:r>
              <a:rPr lang="lt-LT" sz="3600" dirty="0" smtClean="0"/>
              <a:t>ašiai</a:t>
            </a:r>
            <a:r>
              <a:rPr lang="en-US" sz="3600" dirty="0" smtClean="0"/>
              <a:t>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 </a:t>
            </a:r>
            <a:r>
              <a:rPr lang="lt-LT" sz="3600" dirty="0" smtClean="0"/>
              <a:t/>
            </a:r>
            <a:br>
              <a:rPr lang="lt-LT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www.vilniaustautodaile.lt/index.php?view=image&amp;format=raw&amp;type=img&amp;id=54&amp;option=com_joomgallery&amp;Itemid=100010&amp;lang=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90800"/>
            <a:ext cx="2543175" cy="3810000"/>
          </a:xfrm>
          <a:prstGeom prst="rect">
            <a:avLst/>
          </a:prstGeom>
          <a:noFill/>
        </p:spPr>
      </p:pic>
      <p:pic>
        <p:nvPicPr>
          <p:cNvPr id="3078" name="Picture 6" descr="http://www.auksarankes.lt/forumas/pics/odeta_brazeniene_karpinia_c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90800"/>
            <a:ext cx="2800591" cy="393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3.delfi.lt/images/pix/file41902287_a8655c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9076"/>
            <a:ext cx="6515100" cy="6487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38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33400"/>
            <a:ext cx="434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*</a:t>
            </a:r>
            <a:r>
              <a:rPr lang="en-US" sz="3200" dirty="0" err="1" smtClean="0"/>
              <a:t>Specialūs</a:t>
            </a:r>
            <a:r>
              <a:rPr lang="en-US" sz="3200" dirty="0" smtClean="0"/>
              <a:t> </a:t>
            </a:r>
            <a:r>
              <a:rPr lang="en-US" sz="3200" dirty="0" err="1" smtClean="0"/>
              <a:t>karpiniai</a:t>
            </a:r>
            <a:r>
              <a:rPr lang="en-US" sz="3200" dirty="0" smtClean="0"/>
              <a:t>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paukščių</a:t>
            </a:r>
            <a:r>
              <a:rPr lang="en-US" sz="3200" dirty="0" smtClean="0"/>
              <a:t>, </a:t>
            </a:r>
            <a:r>
              <a:rPr lang="en-US" sz="3200" dirty="0" err="1" smtClean="0"/>
              <a:t>arklių</a:t>
            </a:r>
            <a:r>
              <a:rPr lang="en-US" sz="3200" dirty="0" smtClean="0"/>
              <a:t>, </a:t>
            </a:r>
            <a:r>
              <a:rPr lang="en-US" sz="3200" dirty="0" err="1" smtClean="0"/>
              <a:t>obuolių</a:t>
            </a:r>
            <a:r>
              <a:rPr lang="en-US" sz="3200" dirty="0" smtClean="0"/>
              <a:t>, </a:t>
            </a:r>
            <a:r>
              <a:rPr lang="en-US" sz="3200" dirty="0" err="1" smtClean="0"/>
              <a:t>varpų</a:t>
            </a:r>
            <a:r>
              <a:rPr lang="en-US" sz="3200" dirty="0" smtClean="0"/>
              <a:t> </a:t>
            </a:r>
            <a:r>
              <a:rPr lang="en-US" sz="3200" dirty="0" err="1" smtClean="0"/>
              <a:t>ir</a:t>
            </a:r>
            <a:r>
              <a:rPr lang="en-US" sz="3200" dirty="0" smtClean="0"/>
              <a:t> </a:t>
            </a:r>
            <a:r>
              <a:rPr lang="en-US" sz="3200" dirty="0" err="1" smtClean="0"/>
              <a:t>kitais</a:t>
            </a:r>
            <a:r>
              <a:rPr lang="en-US" sz="3200" dirty="0" smtClean="0"/>
              <a:t> </a:t>
            </a:r>
            <a:r>
              <a:rPr lang="en-US" sz="3200" dirty="0" err="1" smtClean="0"/>
              <a:t>siluetais</a:t>
            </a:r>
            <a:r>
              <a:rPr lang="en-US" sz="3200" dirty="0" smtClean="0"/>
              <a:t> </a:t>
            </a:r>
            <a:r>
              <a:rPr lang="en-US" sz="3200" dirty="0" err="1" smtClean="0"/>
              <a:t>būdavo</a:t>
            </a:r>
            <a:r>
              <a:rPr lang="en-US" sz="3200" dirty="0" smtClean="0"/>
              <a:t> </a:t>
            </a:r>
            <a:r>
              <a:rPr lang="en-US" sz="3200" dirty="0" err="1" smtClean="0"/>
              <a:t>kuriami</a:t>
            </a:r>
            <a:r>
              <a:rPr lang="en-US" sz="3200" dirty="0" smtClean="0"/>
              <a:t> </a:t>
            </a:r>
            <a:r>
              <a:rPr lang="en-US" sz="3200" dirty="0" err="1" smtClean="0"/>
              <a:t>vestuvėms</a:t>
            </a:r>
            <a:r>
              <a:rPr lang="en-US" sz="3200" dirty="0" smtClean="0"/>
              <a:t>, </a:t>
            </a:r>
            <a:r>
              <a:rPr lang="en-US" sz="3200" dirty="0" err="1" smtClean="0"/>
              <a:t>jaunavedžių</a:t>
            </a:r>
            <a:r>
              <a:rPr lang="en-US" sz="3200" dirty="0" smtClean="0"/>
              <a:t> </a:t>
            </a:r>
            <a:r>
              <a:rPr lang="en-US" sz="3200" dirty="0" err="1" smtClean="0"/>
              <a:t>sėdimai</a:t>
            </a:r>
            <a:r>
              <a:rPr lang="en-US" sz="3200" dirty="0" smtClean="0"/>
              <a:t> </a:t>
            </a:r>
            <a:r>
              <a:rPr lang="en-US" sz="3200" dirty="0" err="1" smtClean="0"/>
              <a:t>vietai</a:t>
            </a:r>
            <a:r>
              <a:rPr lang="en-US" sz="3200" dirty="0" smtClean="0"/>
              <a:t> </a:t>
            </a:r>
            <a:r>
              <a:rPr lang="en-US" sz="3200" dirty="0" err="1" smtClean="0"/>
              <a:t>papuošti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6" name="Picture 2" descr="http://2.bp.blogspot.com/-Jupc91cDN78/TlSp38Pa2PI/AAAAAAAAAo0/A3p3ipdFWdg/s1600/P1060836.jpg"/>
          <p:cNvPicPr>
            <a:picLocks noChangeAspect="1" noChangeArrowheads="1"/>
          </p:cNvPicPr>
          <p:nvPr/>
        </p:nvPicPr>
        <p:blipFill>
          <a:blip r:embed="rId2" cstate="print"/>
          <a:srcRect l="11849" t="24783" r="2995" b="25217"/>
          <a:stretch>
            <a:fillRect/>
          </a:stretch>
        </p:blipFill>
        <p:spPr bwMode="auto">
          <a:xfrm>
            <a:off x="4876800" y="5105400"/>
            <a:ext cx="3429000" cy="1510018"/>
          </a:xfrm>
          <a:prstGeom prst="rect">
            <a:avLst/>
          </a:prstGeom>
          <a:noFill/>
        </p:spPr>
      </p:pic>
      <p:pic>
        <p:nvPicPr>
          <p:cNvPr id="4098" name="Picture 2" descr="http://stat2.veltinis.lt/15/atvirukai-melynoms-vestuvems-11041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3758406" cy="4510088"/>
          </a:xfrm>
          <a:prstGeom prst="rect">
            <a:avLst/>
          </a:prstGeom>
          <a:noFill/>
        </p:spPr>
      </p:pic>
      <p:pic>
        <p:nvPicPr>
          <p:cNvPr id="4100" name="Picture 4" descr="http://rankdarbiai.ucoz.com/_ph/6/2/977717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733800"/>
            <a:ext cx="257129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181600" cy="2362200"/>
          </a:xfrm>
        </p:spPr>
        <p:txBody>
          <a:bodyPr>
            <a:normAutofit fontScale="90000"/>
          </a:bodyPr>
          <a:lstStyle/>
          <a:p>
            <a:pPr algn="l"/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lt-LT" sz="3200" dirty="0" smtClean="0"/>
              <a:t>Karpiniai suskirstyti į tris grupes: </a:t>
            </a:r>
            <a:br>
              <a:rPr lang="lt-LT" sz="3200" dirty="0" smtClean="0"/>
            </a:br>
            <a:r>
              <a:rPr lang="lt-LT" sz="3200" dirty="0" smtClean="0"/>
              <a:t>	</a:t>
            </a:r>
            <a:r>
              <a:rPr lang="lt-LT" sz="3200" dirty="0" smtClean="0"/>
              <a:t>-simetrinius</a:t>
            </a:r>
            <a:br>
              <a:rPr lang="lt-LT" sz="3200" dirty="0" smtClean="0"/>
            </a:br>
            <a:r>
              <a:rPr lang="lt-LT" sz="3200" dirty="0" smtClean="0"/>
              <a:t>	</a:t>
            </a:r>
            <a:r>
              <a:rPr lang="lt-LT" sz="3200" dirty="0" smtClean="0"/>
              <a:t>-asimetrinius</a:t>
            </a:r>
            <a:br>
              <a:rPr lang="lt-LT" sz="3200" dirty="0" smtClean="0"/>
            </a:br>
            <a:r>
              <a:rPr lang="lt-LT" sz="3200" dirty="0" smtClean="0"/>
              <a:t>	</a:t>
            </a:r>
            <a:r>
              <a:rPr lang="lt-LT" sz="3200" dirty="0" smtClean="0"/>
              <a:t>-mišrius</a:t>
            </a:r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lt-LT" sz="3200" dirty="0" smtClean="0"/>
              <a:t/>
            </a:r>
            <a:br>
              <a:rPr lang="lt-LT" sz="3200" dirty="0" smtClean="0"/>
            </a:br>
            <a:endParaRPr lang="en-US" sz="3200" dirty="0"/>
          </a:p>
        </p:txBody>
      </p:sp>
      <p:pic>
        <p:nvPicPr>
          <p:cNvPr id="1026" name="Picture 2" descr="http://www.auksarankes.lt/forumas/pics/odeta_brazeniene_karp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599"/>
            <a:ext cx="2362200" cy="3593919"/>
          </a:xfrm>
          <a:prstGeom prst="rect">
            <a:avLst/>
          </a:prstGeom>
          <a:noFill/>
        </p:spPr>
      </p:pic>
      <p:pic>
        <p:nvPicPr>
          <p:cNvPr id="1028" name="Picture 4" descr="http://www.amatukraite.lt/amatukraite/media/catalog/product/cache/1/image/300x300/c841dfb9a1d943600247e99b27951424/a/m/amatu-kraitei-karpiniai-11.jpg"/>
          <p:cNvPicPr>
            <a:picLocks noChangeAspect="1" noChangeArrowheads="1"/>
          </p:cNvPicPr>
          <p:nvPr/>
        </p:nvPicPr>
        <p:blipFill>
          <a:blip r:embed="rId3" cstate="print"/>
          <a:srcRect l="24000" t="8000" r="14667"/>
          <a:stretch>
            <a:fillRect/>
          </a:stretch>
        </p:blipFill>
        <p:spPr bwMode="auto">
          <a:xfrm>
            <a:off x="3352800" y="2971800"/>
            <a:ext cx="2336800" cy="3505200"/>
          </a:xfrm>
          <a:prstGeom prst="rect">
            <a:avLst/>
          </a:prstGeom>
          <a:noFill/>
        </p:spPr>
      </p:pic>
      <p:pic>
        <p:nvPicPr>
          <p:cNvPr id="1030" name="Picture 6" descr="http://www.vilniaustautodaile.lt/index.php?view=image&amp;format=raw&amp;type=img&amp;id=54&amp;option=com_joomgallery&amp;Itemid=100010&amp;lang=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971800"/>
            <a:ext cx="2390585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07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1828800"/>
          </a:xfrm>
        </p:spPr>
        <p:txBody>
          <a:bodyPr/>
          <a:lstStyle/>
          <a:p>
            <a:r>
              <a:rPr lang="lt-LT" dirty="0" smtClean="0"/>
              <a:t>Karpiniai būna:</a:t>
            </a:r>
            <a:br>
              <a:rPr lang="lt-LT" dirty="0" smtClean="0"/>
            </a:br>
            <a:r>
              <a:rPr lang="lt-LT" dirty="0" smtClean="0"/>
              <a:t>	-pozityvūs</a:t>
            </a:r>
            <a:br>
              <a:rPr lang="lt-LT" dirty="0" smtClean="0"/>
            </a:br>
            <a:r>
              <a:rPr lang="lt-LT" dirty="0" smtClean="0"/>
              <a:t>	-negatyvūs (veidrodiniai)</a:t>
            </a:r>
            <a:endParaRPr lang="en-US" dirty="0"/>
          </a:p>
        </p:txBody>
      </p:sp>
      <p:pic>
        <p:nvPicPr>
          <p:cNvPr id="24580" name="Picture 4" descr="http://www.amatukraite.lt/amatukraite/media/catalog/product/cache/1/image/c841dfb9a1d943600247e99b27951424/a/m/amatu-kraitei-karpiniai-10.jpg"/>
          <p:cNvPicPr>
            <a:picLocks noChangeAspect="1" noChangeArrowheads="1"/>
          </p:cNvPicPr>
          <p:nvPr/>
        </p:nvPicPr>
        <p:blipFill>
          <a:blip r:embed="rId2" cstate="print"/>
          <a:srcRect l="12308" t="8750" r="13846" b="13750"/>
          <a:stretch>
            <a:fillRect/>
          </a:stretch>
        </p:blipFill>
        <p:spPr bwMode="auto">
          <a:xfrm>
            <a:off x="381000" y="1981200"/>
            <a:ext cx="3200400" cy="4724400"/>
          </a:xfrm>
          <a:prstGeom prst="rect">
            <a:avLst/>
          </a:prstGeom>
          <a:noFill/>
        </p:spPr>
      </p:pic>
      <p:pic>
        <p:nvPicPr>
          <p:cNvPr id="24582" name="Picture 6" descr="http://www.auksarankes.lt/forumas/pics/odeta_brazeniene_karpinia_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95221"/>
            <a:ext cx="3505200" cy="4743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129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KARPINIAI</vt:lpstr>
      <vt:lpstr>Slide 2</vt:lpstr>
      <vt:lpstr>Slide 3</vt:lpstr>
      <vt:lpstr>Slide 4</vt:lpstr>
      <vt:lpstr> *Nacionaliniai vienos ar kitos tautos bruožai karpiniuose buvo labai ryškūs: “gyvybės medžio” motyvas, ornamentiškumas, simbolika, pasakos ir panašiai.     </vt:lpstr>
      <vt:lpstr>Slide 6</vt:lpstr>
      <vt:lpstr>Slide 7</vt:lpstr>
      <vt:lpstr>   Karpiniai suskirstyti į tris grupes:   -simetrinius  -asimetrinius  -mišrius    </vt:lpstr>
      <vt:lpstr>Slide 9</vt:lpstr>
      <vt:lpstr>Slide 10</vt:lpstr>
      <vt:lpstr>http://www.lrt.lt/mediateka/irasas/2552 Klaidas Navickas  (~13:18 – 18:42)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Authorized Customer</dc:creator>
  <cp:lastModifiedBy>rt.chiapetta@comcast.net</cp:lastModifiedBy>
  <cp:revision>15</cp:revision>
  <dcterms:created xsi:type="dcterms:W3CDTF">2013-02-08T00:19:22Z</dcterms:created>
  <dcterms:modified xsi:type="dcterms:W3CDTF">2013-02-08T20:05:00Z</dcterms:modified>
</cp:coreProperties>
</file>